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37" r:id="rId2"/>
    <p:sldId id="339" r:id="rId3"/>
    <p:sldId id="372" r:id="rId4"/>
    <p:sldId id="368" r:id="rId5"/>
    <p:sldId id="379" r:id="rId6"/>
    <p:sldId id="380" r:id="rId7"/>
    <p:sldId id="381" r:id="rId8"/>
    <p:sldId id="382" r:id="rId9"/>
    <p:sldId id="377" r:id="rId10"/>
    <p:sldId id="378" r:id="rId11"/>
    <p:sldId id="383" r:id="rId12"/>
    <p:sldId id="365" r:id="rId13"/>
    <p:sldId id="366" r:id="rId14"/>
    <p:sldId id="367" r:id="rId15"/>
    <p:sldId id="362" r:id="rId16"/>
    <p:sldId id="385" r:id="rId17"/>
    <p:sldId id="369" r:id="rId18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645" autoAdjust="0"/>
  </p:normalViewPr>
  <p:slideViewPr>
    <p:cSldViewPr>
      <p:cViewPr>
        <p:scale>
          <a:sx n="90" d="100"/>
          <a:sy n="90" d="100"/>
        </p:scale>
        <p:origin x="-60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5" d="100"/>
        <a:sy n="115" d="100"/>
      </p:scale>
      <p:origin x="0" y="372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622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795" y="0"/>
            <a:ext cx="3026622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7C085-0D6C-4A49-BF3E-092BD8DC3F62}" type="datetimeFigureOut">
              <a:rPr lang="en-US" smtClean="0"/>
              <a:pPr/>
              <a:t>9/3/2013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3163" y="696913"/>
            <a:ext cx="4638675" cy="3479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818" y="4410076"/>
            <a:ext cx="5587366" cy="417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6622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795" y="8818563"/>
            <a:ext cx="3026622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DE2A2-7D26-4599-9752-1596416B02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5999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1855B0-DE87-4A3F-9165-55B798BC31A9}" type="slidenum">
              <a:rPr lang="en-US"/>
              <a:pPr/>
              <a:t>5</a:t>
            </a:fld>
            <a:endParaRPr lang="en-US"/>
          </a:p>
        </p:txBody>
      </p:sp>
      <p:sp>
        <p:nvSpPr>
          <p:cNvPr id="667650" name="Text Box 2"/>
          <p:cNvSpPr txBox="1">
            <a:spLocks noChangeArrowheads="1"/>
          </p:cNvSpPr>
          <p:nvPr/>
        </p:nvSpPr>
        <p:spPr bwMode="auto">
          <a:xfrm>
            <a:off x="1186881" y="696914"/>
            <a:ext cx="4609656" cy="348138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355" tIns="45677" rIns="91355" bIns="45677" anchor="ctr"/>
          <a:lstStyle/>
          <a:p>
            <a:endParaRPr lang="en-US"/>
          </a:p>
        </p:txBody>
      </p:sp>
      <p:sp>
        <p:nvSpPr>
          <p:cNvPr id="667651" name="Text Box 3"/>
          <p:cNvSpPr txBox="1">
            <a:spLocks noGrp="1" noChangeArrowheads="1"/>
          </p:cNvSpPr>
          <p:nvPr>
            <p:ph type="body"/>
          </p:nvPr>
        </p:nvSpPr>
        <p:spPr>
          <a:xfrm>
            <a:off x="698818" y="4410076"/>
            <a:ext cx="5587366" cy="4270375"/>
          </a:xfrm>
          <a:noFill/>
          <a:ln/>
        </p:spPr>
        <p:txBody>
          <a:bodyPr wrap="none" anchor="ctr"/>
          <a:lstStyle/>
          <a:p>
            <a:r>
              <a:rPr lang="en-US" dirty="0"/>
              <a:t>NLDAS example – U.S. drought in 1988 and flood in 1993.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1855B0-DE87-4A3F-9165-55B798BC31A9}" type="slidenum">
              <a:rPr lang="en-US"/>
              <a:pPr/>
              <a:t>6</a:t>
            </a:fld>
            <a:endParaRPr lang="en-US"/>
          </a:p>
        </p:txBody>
      </p:sp>
      <p:sp>
        <p:nvSpPr>
          <p:cNvPr id="667650" name="Text Box 2"/>
          <p:cNvSpPr txBox="1">
            <a:spLocks noChangeArrowheads="1"/>
          </p:cNvSpPr>
          <p:nvPr/>
        </p:nvSpPr>
        <p:spPr bwMode="auto">
          <a:xfrm>
            <a:off x="1186881" y="696914"/>
            <a:ext cx="4609656" cy="348138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355" tIns="45677" rIns="91355" bIns="45677" anchor="ctr"/>
          <a:lstStyle/>
          <a:p>
            <a:endParaRPr lang="en-US"/>
          </a:p>
        </p:txBody>
      </p:sp>
      <p:sp>
        <p:nvSpPr>
          <p:cNvPr id="667651" name="Text Box 3"/>
          <p:cNvSpPr txBox="1">
            <a:spLocks noGrp="1" noChangeArrowheads="1"/>
          </p:cNvSpPr>
          <p:nvPr>
            <p:ph type="body"/>
          </p:nvPr>
        </p:nvSpPr>
        <p:spPr>
          <a:xfrm>
            <a:off x="698818" y="4410076"/>
            <a:ext cx="5587366" cy="4270375"/>
          </a:xfrm>
          <a:noFill/>
          <a:ln/>
        </p:spPr>
        <p:txBody>
          <a:bodyPr wrap="none" anchor="ctr"/>
          <a:lstStyle/>
          <a:p>
            <a:r>
              <a:rPr lang="en-US" dirty="0"/>
              <a:t>NLDAS example – U.S. drought in 1988 and flood in 1993.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EE02FC-51C6-4DEE-9CBD-1B31176FFB7B}" type="slidenum">
              <a:rPr lang="en-US"/>
              <a:pPr/>
              <a:t>7</a:t>
            </a:fld>
            <a:endParaRPr lang="en-US"/>
          </a:p>
        </p:txBody>
      </p:sp>
      <p:sp>
        <p:nvSpPr>
          <p:cNvPr id="669698" name="Text Box 2"/>
          <p:cNvSpPr txBox="1">
            <a:spLocks noChangeArrowheads="1"/>
          </p:cNvSpPr>
          <p:nvPr/>
        </p:nvSpPr>
        <p:spPr bwMode="auto">
          <a:xfrm>
            <a:off x="1186881" y="696914"/>
            <a:ext cx="4609656" cy="34813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354" tIns="45677" rIns="91354" bIns="45677" anchor="ctr"/>
          <a:lstStyle/>
          <a:p>
            <a:endParaRPr lang="en-US"/>
          </a:p>
        </p:txBody>
      </p:sp>
      <p:sp>
        <p:nvSpPr>
          <p:cNvPr id="669699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98818" y="4410076"/>
            <a:ext cx="5587366" cy="4270375"/>
          </a:xfrm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8493"/>
            <a:fld id="{E39248DA-6B41-461B-88AE-F97A9D5A73BE}" type="slidenum">
              <a:rPr lang="en-US" smtClean="0">
                <a:latin typeface="Arial" pitchFamily="34" charset="0"/>
              </a:rPr>
              <a:pPr defTabSz="928493"/>
              <a:t>16</a:t>
            </a:fld>
            <a:endParaRPr lang="en-US" dirty="0" smtClean="0">
              <a:latin typeface="Arial" pitchFamily="34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3738"/>
            <a:ext cx="4640262" cy="3479800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9133" y="4410702"/>
            <a:ext cx="5586735" cy="4179552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Compressed for display purposes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8693A-DE00-4EF6-9254-E768C78DD0D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34952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34044-5F0B-48FC-B6A8-0CD796D1350E}" type="datetimeFigureOut">
              <a:rPr lang="en-US" smtClean="0"/>
              <a:pPr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9022-654D-422A-9546-DE56508B8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34044-5F0B-48FC-B6A8-0CD796D1350E}" type="datetimeFigureOut">
              <a:rPr lang="en-US" smtClean="0"/>
              <a:pPr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9022-654D-422A-9546-DE56508B8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34044-5F0B-48FC-B6A8-0CD796D1350E}" type="datetimeFigureOut">
              <a:rPr lang="en-US" smtClean="0"/>
              <a:pPr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9022-654D-422A-9546-DE56508B8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34044-5F0B-48FC-B6A8-0CD796D1350E}" type="datetimeFigureOut">
              <a:rPr lang="en-US" smtClean="0"/>
              <a:pPr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9022-654D-422A-9546-DE56508B8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34044-5F0B-48FC-B6A8-0CD796D1350E}" type="datetimeFigureOut">
              <a:rPr lang="en-US" smtClean="0"/>
              <a:pPr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9022-654D-422A-9546-DE56508B8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34044-5F0B-48FC-B6A8-0CD796D1350E}" type="datetimeFigureOut">
              <a:rPr lang="en-US" smtClean="0"/>
              <a:pPr/>
              <a:t>9/3/2013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9022-654D-422A-9546-DE56508B8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34044-5F0B-48FC-B6A8-0CD796D1350E}" type="datetimeFigureOut">
              <a:rPr lang="en-US" smtClean="0"/>
              <a:pPr/>
              <a:t>9/3/2013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9022-654D-422A-9546-DE56508B8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34044-5F0B-48FC-B6A8-0CD796D1350E}" type="datetimeFigureOut">
              <a:rPr lang="en-US" smtClean="0"/>
              <a:pPr/>
              <a:t>9/3/2013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9022-654D-422A-9546-DE56508B8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34044-5F0B-48FC-B6A8-0CD796D1350E}" type="datetimeFigureOut">
              <a:rPr lang="en-US" smtClean="0"/>
              <a:pPr/>
              <a:t>9/3/2013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9022-654D-422A-9546-DE56508B8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34044-5F0B-48FC-B6A8-0CD796D1350E}" type="datetimeFigureOut">
              <a:rPr lang="en-US" smtClean="0"/>
              <a:pPr/>
              <a:t>9/3/2013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9022-654D-422A-9546-DE56508B8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34044-5F0B-48FC-B6A8-0CD796D1350E}" type="datetimeFigureOut">
              <a:rPr lang="en-US" smtClean="0"/>
              <a:pPr/>
              <a:t>9/3/2013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9022-654D-422A-9546-DE56508B8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34044-5F0B-48FC-B6A8-0CD796D1350E}" type="datetimeFigureOut">
              <a:rPr lang="en-US" smtClean="0"/>
              <a:pPr/>
              <a:t>9/3/2013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99022-654D-422A-9546-DE56508B8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oughtmonitor.unl.edu" TargetMode="External"/><Relationship Id="rId2" Type="http://schemas.openxmlformats.org/officeDocument/2006/relationships/hyperlink" Target="http://www.cpc.ncep.noaa.gov/products/Drough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hyperlink" Target="http://www.drought.gov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emc.ncep.noaa.gov/mmb/nlda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8C4E377-694F-4B5E-A8F8-EA27381C573F}" type="slidenum">
              <a:rPr lang="en-US" sz="1400" smtClean="0"/>
              <a:pPr eaLnBrk="1" hangingPunct="1"/>
              <a:t>1</a:t>
            </a:fld>
            <a:endParaRPr lang="en-US" sz="1400" dirty="0" smtClean="0"/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5563" y="2993263"/>
            <a:ext cx="9032875" cy="3733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2800" b="1" dirty="0" smtClean="0">
                <a:solidFill>
                  <a:srgbClr val="0000FF"/>
                </a:solidFill>
              </a:rPr>
              <a:t> 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br>
              <a:rPr lang="en-US" sz="2400" b="1" dirty="0" smtClean="0">
                <a:solidFill>
                  <a:srgbClr val="0000FF"/>
                </a:solidFill>
              </a:rPr>
            </a:br>
            <a:r>
              <a:rPr lang="en-US" sz="2400" b="1" dirty="0" smtClean="0">
                <a:solidFill>
                  <a:srgbClr val="0000FF"/>
                </a:solidFill>
              </a:rPr>
              <a:t/>
            </a:r>
            <a:br>
              <a:rPr lang="en-US" sz="2400" b="1" dirty="0" smtClean="0">
                <a:solidFill>
                  <a:srgbClr val="0000FF"/>
                </a:solidFill>
              </a:rPr>
            </a:br>
            <a:r>
              <a:rPr lang="en-US" sz="2400" b="1" dirty="0" smtClean="0">
                <a:solidFill>
                  <a:srgbClr val="0000FF"/>
                </a:solidFill>
              </a:rPr>
              <a:t/>
            </a:r>
            <a:br>
              <a:rPr lang="en-US" sz="2400" b="1" dirty="0" smtClean="0">
                <a:solidFill>
                  <a:srgbClr val="0000FF"/>
                </a:solidFill>
              </a:rPr>
            </a:b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br>
              <a:rPr lang="en-US" sz="2400" b="1" dirty="0" smtClean="0">
                <a:solidFill>
                  <a:schemeClr val="tx1"/>
                </a:solidFill>
              </a:rPr>
            </a:br>
            <a:r>
              <a:rPr lang="en-US" sz="1800" b="1" dirty="0" smtClean="0">
                <a:solidFill>
                  <a:srgbClr val="FF0000"/>
                </a:solidFill>
              </a:rPr>
              <a:t/>
            </a:r>
            <a:br>
              <a:rPr lang="en-US" sz="1800" b="1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/>
            </a:r>
            <a:br>
              <a:rPr lang="en-US" sz="2400" dirty="0" smtClean="0">
                <a:solidFill>
                  <a:srgbClr val="000000"/>
                </a:solidFill>
              </a:rPr>
            </a:br>
            <a:endParaRPr lang="en-US" sz="240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2052" name="Object 3"/>
          <p:cNvGraphicFramePr>
            <a:graphicFrameLocks noChangeAspect="1"/>
          </p:cNvGraphicFramePr>
          <p:nvPr/>
        </p:nvGraphicFramePr>
        <p:xfrm>
          <a:off x="3581400" y="1588"/>
          <a:ext cx="2087563" cy="1065212"/>
        </p:xfrm>
        <a:graphic>
          <a:graphicData uri="http://schemas.openxmlformats.org/presentationml/2006/ole">
            <p:oleObj spid="_x0000_s1105" name="Drawing" r:id="rId3" imgW="2870791" imgH="1573619" progId="">
              <p:embed/>
            </p:oleObj>
          </a:graphicData>
        </a:graphic>
      </p:graphicFrame>
      <p:graphicFrame>
        <p:nvGraphicFramePr>
          <p:cNvPr id="2053" name="Object 4"/>
          <p:cNvGraphicFramePr>
            <a:graphicFrameLocks noChangeAspect="1"/>
          </p:cNvGraphicFramePr>
          <p:nvPr/>
        </p:nvGraphicFramePr>
        <p:xfrm>
          <a:off x="304800" y="1752600"/>
          <a:ext cx="723900" cy="3863975"/>
        </p:xfrm>
        <a:graphic>
          <a:graphicData uri="http://schemas.openxmlformats.org/presentationml/2006/ole">
            <p:oleObj spid="_x0000_s1106" name="Drawing" r:id="rId4" imgW="733647" imgH="3891516" progId="">
              <p:embed/>
            </p:oleObj>
          </a:graphicData>
        </a:graphic>
      </p:graphicFrame>
      <p:sp>
        <p:nvSpPr>
          <p:cNvPr id="2054" name="Text Box 5"/>
          <p:cNvSpPr txBox="1">
            <a:spLocks noChangeArrowheads="1"/>
          </p:cNvSpPr>
          <p:nvPr/>
        </p:nvSpPr>
        <p:spPr bwMode="auto">
          <a:xfrm>
            <a:off x="1144954" y="1600200"/>
            <a:ext cx="7194373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2800" b="1" dirty="0"/>
              <a:t>EMC/NCO implementation Kick-off meeting, </a:t>
            </a:r>
            <a:r>
              <a:rPr lang="en-US" sz="2800" b="1" dirty="0" smtClean="0"/>
              <a:t>September 04, </a:t>
            </a:r>
            <a:r>
              <a:rPr lang="en-US" sz="2800" b="1" dirty="0"/>
              <a:t>2013</a:t>
            </a:r>
            <a:r>
              <a:rPr lang="en-US" sz="2800" b="1" dirty="0">
                <a:solidFill>
                  <a:srgbClr val="FF0000"/>
                </a:solidFill>
              </a:rPr>
              <a:t/>
            </a:r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/>
            </a:r>
            <a:br>
              <a:rPr lang="en-US" sz="2800" b="1" dirty="0">
                <a:solidFill>
                  <a:srgbClr val="FF0000"/>
                </a:solidFill>
              </a:rPr>
            </a:br>
            <a:endParaRPr lang="en-US" sz="2800" b="1" dirty="0" smtClean="0">
              <a:solidFill>
                <a:srgbClr val="FF0000"/>
              </a:solidFill>
            </a:endParaRPr>
          </a:p>
          <a:p>
            <a:pPr algn="ctr" eaLnBrk="1" hangingPunct="1"/>
            <a:r>
              <a:rPr lang="en-US" sz="2800" b="1" dirty="0" smtClean="0">
                <a:solidFill>
                  <a:srgbClr val="FF0000"/>
                </a:solidFill>
              </a:rPr>
              <a:t>North American Land Data 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pPr algn="ctr" eaLnBrk="1" hangingPunct="1"/>
            <a:r>
              <a:rPr lang="en-US" sz="2800" b="1" dirty="0" smtClean="0">
                <a:solidFill>
                  <a:srgbClr val="FF0000"/>
                </a:solidFill>
              </a:rPr>
              <a:t>Assimilation </a:t>
            </a:r>
            <a:r>
              <a:rPr lang="en-US" sz="2800" b="1" dirty="0" smtClean="0">
                <a:solidFill>
                  <a:srgbClr val="FF0000"/>
                </a:solidFill>
              </a:rPr>
              <a:t>System (NLDAS)   </a:t>
            </a:r>
          </a:p>
          <a:p>
            <a:pPr algn="ctr" eaLnBrk="1" hangingPunct="1"/>
            <a:r>
              <a:rPr lang="en-US" sz="2800" b="1" dirty="0" smtClean="0">
                <a:solidFill>
                  <a:srgbClr val="FF0000"/>
                </a:solidFill>
              </a:rPr>
              <a:t> Version 1.0  -- a New Implementation</a:t>
            </a:r>
          </a:p>
          <a:p>
            <a:pPr algn="ctr" eaLnBrk="1" hangingPunct="1"/>
            <a:endParaRPr lang="en-US" sz="2800" b="1" dirty="0" smtClean="0">
              <a:solidFill>
                <a:srgbClr val="FF0000"/>
              </a:solidFill>
            </a:endParaRPr>
          </a:p>
          <a:p>
            <a:pPr algn="ctr" eaLnBrk="1" hangingPunct="1"/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endParaRPr lang="en-US" sz="3200" b="1" dirty="0">
              <a:solidFill>
                <a:srgbClr val="0000FF"/>
              </a:solidFill>
            </a:endParaRPr>
          </a:p>
          <a:p>
            <a:pPr algn="ctr" eaLnBrk="1" hangingPunct="1"/>
            <a:r>
              <a:rPr lang="en-US" dirty="0" smtClean="0"/>
              <a:t>Michael B. </a:t>
            </a:r>
            <a:r>
              <a:rPr lang="en-US" dirty="0" err="1" smtClean="0"/>
              <a:t>Ek</a:t>
            </a:r>
            <a:r>
              <a:rPr lang="en-US" dirty="0" smtClean="0"/>
              <a:t>, </a:t>
            </a:r>
            <a:r>
              <a:rPr lang="en-US" dirty="0" err="1" smtClean="0"/>
              <a:t>Youlong</a:t>
            </a:r>
            <a:r>
              <a:rPr lang="en-US" dirty="0" smtClean="0"/>
              <a:t> Xia and </a:t>
            </a:r>
            <a:r>
              <a:rPr lang="en-US" dirty="0" err="1" smtClean="0"/>
              <a:t>Yuqiu</a:t>
            </a:r>
            <a:r>
              <a:rPr lang="en-US" dirty="0" smtClean="0"/>
              <a:t> Zhu</a:t>
            </a:r>
            <a:endParaRPr lang="en-US" dirty="0"/>
          </a:p>
          <a:p>
            <a:pPr algn="ctr" eaLnBrk="1" hangingPunct="1"/>
            <a:endParaRPr lang="en-US" sz="3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898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228600"/>
            <a:ext cx="8686800" cy="51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spAutoFit/>
          </a:bodyPr>
          <a:lstStyle/>
          <a:p>
            <a:pPr algn="ctr">
              <a:lnSpc>
                <a:spcPts val="3200"/>
              </a:lnSpc>
            </a:pPr>
            <a:r>
              <a:rPr lang="en-GB" sz="3200" b="1" i="1" dirty="0" smtClean="0">
                <a:solidFill>
                  <a:srgbClr val="0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NLDAS:  Users</a:t>
            </a:r>
            <a:endParaRPr lang="en-US" sz="3200" b="1" i="1" dirty="0">
              <a:solidFill>
                <a:srgbClr val="000000"/>
              </a:solidFill>
              <a:latin typeface="Verdana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28600" y="685800"/>
            <a:ext cx="8686800" cy="5921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marL="283464" indent="-283464">
              <a:spcBef>
                <a:spcPts val="800"/>
              </a:spcBef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 smtClean="0">
                <a:solidFill>
                  <a:srgbClr val="000000"/>
                </a:solidFill>
                <a:effectLst/>
                <a:latin typeface="Verdana"/>
                <a:cs typeface="Verdana"/>
              </a:rPr>
              <a:t>NCEP/CPC Drought Monitoring &amp; Drought 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Outlook (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  <a:hlinkClick r:id="rId2"/>
              </a:rPr>
              <a:t>www.cpc.ncep.noaa.gov/products/Drought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)</a:t>
            </a:r>
          </a:p>
          <a:p>
            <a:pPr marL="283464" indent="-283464">
              <a:spcBef>
                <a:spcPts val="800"/>
              </a:spcBef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400" dirty="0">
              <a:solidFill>
                <a:srgbClr val="000000"/>
              </a:solidFill>
              <a:latin typeface="Verdana"/>
              <a:cs typeface="Verdana"/>
            </a:endParaRPr>
          </a:p>
          <a:p>
            <a:pPr marL="283464" indent="-283464">
              <a:spcBef>
                <a:spcPts val="800"/>
              </a:spcBef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400" dirty="0" smtClean="0">
              <a:solidFill>
                <a:srgbClr val="000000"/>
              </a:solidFill>
              <a:latin typeface="Verdana"/>
              <a:cs typeface="Verdana"/>
            </a:endParaRPr>
          </a:p>
          <a:p>
            <a:pPr marL="283464" indent="-283464">
              <a:spcBef>
                <a:spcPts val="800"/>
              </a:spcBef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400" dirty="0">
              <a:solidFill>
                <a:srgbClr val="000000"/>
              </a:solidFill>
              <a:latin typeface="Verdana"/>
              <a:cs typeface="Verdana"/>
            </a:endParaRPr>
          </a:p>
          <a:p>
            <a:pPr>
              <a:spcBef>
                <a:spcPts val="8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400" dirty="0" smtClean="0">
              <a:solidFill>
                <a:srgbClr val="000000"/>
              </a:solidFill>
              <a:latin typeface="Verdana"/>
              <a:cs typeface="Verdana"/>
            </a:endParaRPr>
          </a:p>
          <a:p>
            <a:pPr marL="283464" indent="-283464">
              <a:spcBef>
                <a:spcPts val="800"/>
              </a:spcBef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US Drought Monitor (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  <a:hlinkClick r:id="rId3"/>
              </a:rPr>
              <a:t>www.droughtmonitor.unl.edu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)</a:t>
            </a:r>
          </a:p>
          <a:p>
            <a:pPr marL="283464" indent="-283464">
              <a:spcBef>
                <a:spcPts val="800"/>
              </a:spcBef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US Drought Portal/</a:t>
            </a:r>
            <a:r>
              <a:rPr lang="en-US" sz="2400" kern="0" dirty="0" smtClean="0">
                <a:solidFill>
                  <a:srgbClr val="000000"/>
                </a:solidFill>
                <a:latin typeface="Verdana"/>
                <a:cs typeface="Verdana"/>
              </a:rPr>
              <a:t>National Integrated Drought Information System (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NIDIS) (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  <a:hlinkClick r:id="rId4"/>
              </a:rPr>
              <a:t>www.drought.gov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)</a:t>
            </a:r>
          </a:p>
          <a:p>
            <a:pPr marL="283464" indent="-283464">
              <a:spcBef>
                <a:spcPts val="800"/>
              </a:spcBef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400" dirty="0">
              <a:solidFill>
                <a:srgbClr val="000000"/>
              </a:solidFill>
              <a:latin typeface="Verdana"/>
              <a:cs typeface="Verdana"/>
            </a:endParaRPr>
          </a:p>
          <a:p>
            <a:pPr marL="283464" indent="-283464">
              <a:spcBef>
                <a:spcPts val="800"/>
              </a:spcBef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400" dirty="0" smtClean="0">
              <a:solidFill>
                <a:srgbClr val="000000"/>
              </a:solidFill>
              <a:latin typeface="Verdana"/>
              <a:cs typeface="Verdana"/>
            </a:endParaRPr>
          </a:p>
          <a:p>
            <a:pPr marL="283464" indent="-283464">
              <a:spcBef>
                <a:spcPts val="800"/>
              </a:spcBef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400" dirty="0" smtClean="0">
              <a:solidFill>
                <a:srgbClr val="000000"/>
              </a:solidFill>
              <a:latin typeface="Verdana"/>
              <a:cs typeface="Verdana"/>
            </a:endParaRPr>
          </a:p>
          <a:p>
            <a:pPr marL="283464" indent="-283464">
              <a:spcBef>
                <a:spcPts val="800"/>
              </a:spcBef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Other government, academic, private users.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9" name="Picture 18" descr="NIDIS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" b="74251"/>
          <a:stretch/>
        </p:blipFill>
        <p:spPr>
          <a:xfrm>
            <a:off x="228600" y="4821271"/>
            <a:ext cx="8686800" cy="11985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CPC-drought-info.jpg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67" b="23077"/>
          <a:stretch/>
        </p:blipFill>
        <p:spPr>
          <a:xfrm>
            <a:off x="228600" y="1580444"/>
            <a:ext cx="8686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7155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AB6534-26F5-4872-BA71-F074BBA955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8600" y="685800"/>
            <a:ext cx="8229600" cy="5486400"/>
            <a:chOff x="195072" y="760905"/>
            <a:chExt cx="8290727" cy="5505783"/>
          </a:xfrm>
        </p:grpSpPr>
        <p:pic>
          <p:nvPicPr>
            <p:cNvPr id="4403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r="50156" b="10835"/>
            <a:stretch>
              <a:fillRect/>
            </a:stretch>
          </p:blipFill>
          <p:spPr bwMode="auto">
            <a:xfrm>
              <a:off x="195072" y="760905"/>
              <a:ext cx="8290727" cy="550578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926080" y="841248"/>
              <a:ext cx="354635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NCEP/EMC NLDAS Website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199" y="914400"/>
            <a:ext cx="8229600" cy="5486400"/>
            <a:chOff x="467655" y="1612128"/>
            <a:chExt cx="8371545" cy="5062992"/>
          </a:xfrm>
        </p:grpSpPr>
        <p:pic>
          <p:nvPicPr>
            <p:cNvPr id="4403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49897" b="3035"/>
            <a:stretch>
              <a:fillRect/>
            </a:stretch>
          </p:blipFill>
          <p:spPr bwMode="auto">
            <a:xfrm>
              <a:off x="467655" y="1612128"/>
              <a:ext cx="8371545" cy="50629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3194304" y="1694688"/>
              <a:ext cx="3703450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NASA/GSFC NLDAS Website</a:t>
              </a:r>
              <a:endParaRPr lang="en-US" b="1" dirty="0"/>
            </a:p>
          </p:txBody>
        </p:sp>
      </p:grpSp>
      <p:pic>
        <p:nvPicPr>
          <p:cNvPr id="12" name="Picture 11" descr="test.tif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00" y="1143000"/>
            <a:ext cx="8229600" cy="5486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28600" y="228600"/>
            <a:ext cx="8686800" cy="51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spAutoFit/>
          </a:bodyPr>
          <a:lstStyle/>
          <a:p>
            <a:pPr algn="ctr">
              <a:lnSpc>
                <a:spcPts val="3200"/>
              </a:lnSpc>
            </a:pPr>
            <a:r>
              <a:rPr lang="en-GB" sz="3200" b="1" i="1" dirty="0" smtClean="0">
                <a:solidFill>
                  <a:srgbClr val="0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NLDAS:  Web Site Information</a:t>
            </a:r>
            <a:endParaRPr lang="en-US" sz="3200" b="1" i="1" dirty="0">
              <a:solidFill>
                <a:srgbClr val="000000"/>
              </a:solidFill>
              <a:latin typeface="Verdana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00839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0"/>
            <a:ext cx="4342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Overview of NLDAS Scope</a:t>
            </a:r>
            <a:endParaRPr lang="en-US" sz="2800" b="1" u="sng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2600" y="838200"/>
            <a:ext cx="5943600" cy="12926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NLDAS Forcing Generation</a:t>
            </a:r>
          </a:p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[RCDAS interpolation to NLDAS grid, gauge precipitation adjustment and downscaling (US gauge, Global Gauge, CMORPH, Stage II ) and radiation bias-correction ]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2800" y="2819400"/>
            <a:ext cx="2863284" cy="7386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NLDAS Model Run 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(Noah, Mosaic, SAC, VIC)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4267200"/>
            <a:ext cx="3816302" cy="7386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NLDAS River Routing Run</a:t>
            </a:r>
          </a:p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(for 4 NLDAS Models)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7400" y="5638800"/>
            <a:ext cx="5638800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08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Product Delivery</a:t>
            </a:r>
          </a:p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(COPY forcing a and b file, outputs from 4 models, routed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streamflow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from four models to com directory) 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572000" y="2133600"/>
            <a:ext cx="5334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572000" y="3581400"/>
            <a:ext cx="484632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648200" y="5029200"/>
            <a:ext cx="484632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mp.png"/>
          <p:cNvPicPr>
            <a:picLocks noChangeAspect="1"/>
          </p:cNvPicPr>
          <p:nvPr/>
        </p:nvPicPr>
        <p:blipFill>
          <a:blip r:embed="rId2" cstate="print"/>
          <a:srcRect l="3572" r="1773" b="14274"/>
          <a:stretch>
            <a:fillRect/>
          </a:stretch>
        </p:blipFill>
        <p:spPr>
          <a:xfrm>
            <a:off x="381000" y="304800"/>
            <a:ext cx="4038600" cy="2743200"/>
          </a:xfrm>
          <a:prstGeom prst="rect">
            <a:avLst/>
          </a:prstGeom>
        </p:spPr>
      </p:pic>
      <p:pic>
        <p:nvPicPr>
          <p:cNvPr id="5" name="Picture 4" descr="temp.png"/>
          <p:cNvPicPr>
            <a:picLocks noChangeAspect="1"/>
          </p:cNvPicPr>
          <p:nvPr/>
        </p:nvPicPr>
        <p:blipFill>
          <a:blip r:embed="rId3" cstate="print"/>
          <a:srcRect l="5357" r="3571" b="4762"/>
          <a:stretch>
            <a:fillRect/>
          </a:stretch>
        </p:blipFill>
        <p:spPr>
          <a:xfrm>
            <a:off x="4876800" y="228600"/>
            <a:ext cx="3886200" cy="3048000"/>
          </a:xfrm>
          <a:prstGeom prst="rect">
            <a:avLst/>
          </a:prstGeom>
        </p:spPr>
      </p:pic>
      <p:pic>
        <p:nvPicPr>
          <p:cNvPr id="7" name="Picture 6" descr="temp.png"/>
          <p:cNvPicPr>
            <a:picLocks noChangeAspect="1"/>
          </p:cNvPicPr>
          <p:nvPr/>
        </p:nvPicPr>
        <p:blipFill>
          <a:blip r:embed="rId4" cstate="print"/>
          <a:srcRect l="3847"/>
          <a:stretch>
            <a:fillRect/>
          </a:stretch>
        </p:blipFill>
        <p:spPr>
          <a:xfrm>
            <a:off x="5410200" y="3429000"/>
            <a:ext cx="3580828" cy="3276600"/>
          </a:xfrm>
          <a:prstGeom prst="rect">
            <a:avLst/>
          </a:prstGeom>
        </p:spPr>
      </p:pic>
      <p:pic>
        <p:nvPicPr>
          <p:cNvPr id="6" name="Picture 5" descr="temp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3276600"/>
            <a:ext cx="5105400" cy="342857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28600" y="5334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457200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24400" y="5334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</a:t>
            </a:r>
            <a:endParaRPr lang="en-US" sz="2400" b="1" dirty="0"/>
          </a:p>
        </p:txBody>
      </p:sp>
      <p:sp>
        <p:nvSpPr>
          <p:cNvPr id="12" name="Oval 11"/>
          <p:cNvSpPr/>
          <p:nvPr/>
        </p:nvSpPr>
        <p:spPr>
          <a:xfrm>
            <a:off x="4724400" y="6096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8600" y="32766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</a:t>
            </a:r>
            <a:endParaRPr lang="en-US" sz="2400" b="1" dirty="0"/>
          </a:p>
        </p:txBody>
      </p:sp>
      <p:sp>
        <p:nvSpPr>
          <p:cNvPr id="14" name="Oval 13"/>
          <p:cNvSpPr/>
          <p:nvPr/>
        </p:nvSpPr>
        <p:spPr>
          <a:xfrm>
            <a:off x="228600" y="33528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105400" y="335280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3</a:t>
            </a:r>
            <a:endParaRPr lang="en-US" sz="2400" b="1" dirty="0"/>
          </a:p>
        </p:txBody>
      </p:sp>
      <p:sp>
        <p:nvSpPr>
          <p:cNvPr id="17" name="Oval 16"/>
          <p:cNvSpPr/>
          <p:nvPr/>
        </p:nvSpPr>
        <p:spPr>
          <a:xfrm>
            <a:off x="5105400" y="3429000"/>
            <a:ext cx="3048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38400" y="0"/>
            <a:ext cx="4860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00B0F0"/>
                </a:solidFill>
              </a:rPr>
              <a:t>Overview of JJOB Workflow Diagram</a:t>
            </a:r>
            <a:endParaRPr lang="en-US" sz="2400" b="1" u="sng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800" y="152400"/>
            <a:ext cx="2875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00B0F0"/>
                </a:solidFill>
              </a:rPr>
              <a:t>Development Testing</a:t>
            </a:r>
            <a:endParaRPr lang="en-US" sz="2400" b="1" u="sng" dirty="0">
              <a:solidFill>
                <a:srgbClr val="00B0F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762000"/>
            <a:ext cx="8368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Both"/>
            </a:pPr>
            <a:r>
              <a:rPr lang="en-US" dirty="0" smtClean="0"/>
              <a:t>Preparation of scripts and jobs for R2O transition:  </a:t>
            </a:r>
            <a:r>
              <a:rPr lang="en-US" b="1" dirty="0" smtClean="0"/>
              <a:t>yes</a:t>
            </a:r>
          </a:p>
          <a:p>
            <a:pPr marL="400050" indent="-400050">
              <a:buAutoNum type="romanLcParenBoth"/>
            </a:pPr>
            <a:r>
              <a:rPr lang="en-US" dirty="0" err="1" smtClean="0"/>
              <a:t>Bugzilla</a:t>
            </a:r>
            <a:r>
              <a:rPr lang="en-US" dirty="0" smtClean="0"/>
              <a:t> findings: </a:t>
            </a:r>
            <a:r>
              <a:rPr lang="en-US" b="1" dirty="0" smtClean="0"/>
              <a:t>no</a:t>
            </a:r>
          </a:p>
          <a:p>
            <a:pPr marL="400050" indent="-400050">
              <a:buAutoNum type="romanLcParenBoth"/>
            </a:pPr>
            <a:r>
              <a:rPr lang="en-US" dirty="0" smtClean="0"/>
              <a:t>Standards followed (SMS, alerts, output, cleanup, monitoring, </a:t>
            </a:r>
            <a:r>
              <a:rPr lang="en-US" dirty="0" err="1" smtClean="0"/>
              <a:t>mirrioring</a:t>
            </a:r>
            <a:r>
              <a:rPr lang="en-US" dirty="0" smtClean="0"/>
              <a:t>, etc): </a:t>
            </a:r>
            <a:r>
              <a:rPr lang="en-US" b="1" dirty="0" smtClean="0"/>
              <a:t>yes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24000" y="1905000"/>
            <a:ext cx="516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00B0F0"/>
                </a:solidFill>
              </a:rPr>
              <a:t>Parallel Evaluation Recommendations</a:t>
            </a:r>
            <a:endParaRPr lang="en-US" sz="2400" b="1" u="sng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2438400"/>
            <a:ext cx="632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) Evaluation that has occurred outside of EMC thus so far (if any)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2819400"/>
            <a:ext cx="618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CPC, OHD, NASA, USDA, Academia, private sectors, universities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3352800"/>
            <a:ext cx="579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(ii) Length of time based on scientific and software changes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90600" y="3733800"/>
            <a:ext cx="102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~ 4 years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" y="4191000"/>
            <a:ext cx="298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(iii) Recommended evaluators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14400" y="472440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NLDAS </a:t>
            </a:r>
            <a:r>
              <a:rPr lang="en-US" b="1" dirty="0" smtClean="0"/>
              <a:t>products and software have been comprehensively evaluated </a:t>
            </a:r>
            <a:r>
              <a:rPr lang="en-US" b="1" dirty="0" smtClean="0"/>
              <a:t> (and continue to be) by </a:t>
            </a:r>
            <a:r>
              <a:rPr lang="en-US" b="1" dirty="0" smtClean="0"/>
              <a:t>both EMC NLDAS team and its </a:t>
            </a:r>
            <a:r>
              <a:rPr lang="en-US" b="1" dirty="0" smtClean="0"/>
              <a:t>collaborators.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"/>
            <a:ext cx="8229600" cy="4525963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endParaRPr lang="en-US" sz="900" dirty="0"/>
          </a:p>
          <a:p>
            <a:pPr lvl="0"/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Implementation Planning Questions/Topics</a:t>
            </a:r>
          </a:p>
          <a:p>
            <a:pPr lvl="1"/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CPU and Disk (include this in the RFC’s)</a:t>
            </a:r>
          </a:p>
          <a:p>
            <a:pPr lvl="2"/>
            <a:r>
              <a:rPr lang="en-US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~40 min </a:t>
            </a:r>
          </a:p>
          <a:p>
            <a:pPr lvl="2"/>
            <a:r>
              <a:rPr lang="en-US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~ 4GB</a:t>
            </a:r>
            <a:endParaRPr lang="en-US" sz="1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Post Production and Product Generation Requirements (status quo?)  </a:t>
            </a:r>
          </a:p>
          <a:p>
            <a:pPr lvl="2"/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Output</a:t>
            </a:r>
          </a:p>
          <a:p>
            <a:pPr lvl="3"/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Will any new products be created? 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Yes</a:t>
            </a:r>
            <a:endParaRPr lang="en-US" sz="1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4"/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Will the format be changing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?  </a:t>
            </a:r>
            <a:r>
              <a:rPr lang="en-US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</a:t>
            </a:r>
            <a:endParaRPr lang="en-US" sz="1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4"/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Will new products require GEMPAK or other development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?  </a:t>
            </a:r>
            <a:r>
              <a:rPr lang="en-US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</a:t>
            </a:r>
            <a:endParaRPr lang="en-US" sz="1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3"/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How will the data be disseminated (AWIPS, FTP, NOMADS, etc)?  </a:t>
            </a:r>
            <a:r>
              <a:rPr lang="en-US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EMC/nomad6, NASA/DISC  </a:t>
            </a:r>
            <a:endParaRPr lang="en-US" sz="1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Library Changes (CNVGRIB, W3LIB, </a:t>
            </a:r>
            <a:r>
              <a:rPr lang="en-US" sz="1600" b="1" dirty="0" err="1">
                <a:latin typeface="Times New Roman" pitchFamily="18" charset="0"/>
                <a:cs typeface="Times New Roman" pitchFamily="18" charset="0"/>
              </a:rPr>
              <a:t>etc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)   </a:t>
            </a:r>
            <a:r>
              <a:rPr lang="en-US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</a:t>
            </a:r>
            <a:endParaRPr lang="en-US" sz="1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Downstream Dependencies</a:t>
            </a:r>
          </a:p>
          <a:p>
            <a:pPr lvl="2"/>
            <a:r>
              <a:rPr lang="en-US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 downstream dependencies</a:t>
            </a:r>
            <a:endParaRPr lang="en-US" sz="1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Data Flow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requirements  </a:t>
            </a:r>
            <a:r>
              <a:rPr lang="en-US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N/A</a:t>
            </a:r>
            <a:endParaRPr lang="en-US" sz="1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Status of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TIN</a:t>
            </a:r>
          </a:p>
          <a:p>
            <a:pPr marL="0" lvl="0" indent="0">
              <a:buNone/>
            </a:pP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Ready anytime by call </a:t>
            </a:r>
          </a:p>
          <a:p>
            <a:pPr lvl="0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Vertical structure ready: </a:t>
            </a:r>
            <a:r>
              <a:rPr lang="en-US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yes</a:t>
            </a:r>
          </a:p>
          <a:p>
            <a:pPr lvl="0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EE ready:  </a:t>
            </a:r>
            <a:r>
              <a:rPr lang="en-US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We have SVN account, and will put NLDAS codes and scripts into SVN</a:t>
            </a:r>
            <a:endParaRPr lang="en-US" sz="16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RFC ready:  </a:t>
            </a:r>
            <a:r>
              <a:rPr lang="en-US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Not yet.</a:t>
            </a:r>
            <a:endParaRPr lang="en-US" sz="16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30-Day evaluation:  </a:t>
            </a:r>
            <a:r>
              <a:rPr lang="en-US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Needed?</a:t>
            </a:r>
            <a:endParaRPr lang="en-US" sz="16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endParaRPr lang="en-US" sz="1100" b="1" dirty="0">
              <a:latin typeface="Times New Roman" pitchFamily="18" charset="0"/>
              <a:cs typeface="Times New Roman" pitchFamily="18" charset="0"/>
            </a:endParaRPr>
          </a:p>
          <a:p>
            <a:endParaRPr lang="en-US" sz="11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790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28600" y="228600"/>
            <a:ext cx="8686800" cy="553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6" rIns="91432" bIns="45716">
            <a:spAutoFit/>
          </a:bodyPr>
          <a:lstStyle/>
          <a:p>
            <a:pPr algn="ctr"/>
            <a:r>
              <a:rPr lang="en-US" sz="1600" b="1" dirty="0" smtClean="0">
                <a:latin typeface="Imes new roman"/>
                <a:cs typeface="Imes new roman"/>
              </a:rPr>
              <a:t>North American Land Data Assimilation System:  New </a:t>
            </a:r>
            <a:r>
              <a:rPr lang="en-US" sz="1600" b="1" dirty="0">
                <a:latin typeface="Imes new roman"/>
                <a:cs typeface="Imes new roman"/>
              </a:rPr>
              <a:t>Capability </a:t>
            </a:r>
          </a:p>
          <a:p>
            <a:pPr algn="ctr"/>
            <a:r>
              <a:rPr lang="en-US" sz="1400" b="1" dirty="0">
                <a:latin typeface="Imes new roman"/>
                <a:cs typeface="Imes new roman"/>
              </a:rPr>
              <a:t>Project Status as of </a:t>
            </a:r>
            <a:r>
              <a:rPr lang="en-US" sz="1400" b="1" dirty="0" smtClean="0">
                <a:latin typeface="Imes new roman"/>
                <a:cs typeface="Imes new roman"/>
              </a:rPr>
              <a:t>12 Aug 2013</a:t>
            </a:r>
            <a:endParaRPr lang="en-US" sz="1400" b="1" dirty="0">
              <a:latin typeface="Imes new roman"/>
              <a:cs typeface="Imes new roman"/>
            </a:endParaRPr>
          </a:p>
        </p:txBody>
      </p:sp>
      <p:sp>
        <p:nvSpPr>
          <p:cNvPr id="26" name="Line 3"/>
          <p:cNvSpPr>
            <a:spLocks noChangeShapeType="1"/>
          </p:cNvSpPr>
          <p:nvPr/>
        </p:nvSpPr>
        <p:spPr bwMode="auto">
          <a:xfrm>
            <a:off x="228600" y="4343400"/>
            <a:ext cx="868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>
            <a:off x="4572000" y="1108075"/>
            <a:ext cx="9525" cy="502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1732756" y="4572000"/>
            <a:ext cx="11064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1400" b="1" u="sng" dirty="0">
                <a:latin typeface="Times New Roman" pitchFamily="18" charset="0"/>
              </a:rPr>
              <a:t>Issues/Risks</a:t>
            </a: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228600" y="4801497"/>
            <a:ext cx="411480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/>
          <a:lstStyle/>
          <a:p>
            <a:pPr marL="119063" indent="-119063"/>
            <a:r>
              <a:rPr lang="en-US" sz="1200" b="1" u="sng" dirty="0" smtClean="0">
                <a:latin typeface="Times New Roman" pitchFamily="18" charset="0"/>
              </a:rPr>
              <a:t>Issues:  </a:t>
            </a:r>
          </a:p>
          <a:p>
            <a:pPr marL="119063" indent="-119063">
              <a:buFontTx/>
              <a:buChar char="•"/>
            </a:pPr>
            <a:r>
              <a:rPr lang="en-US" sz="1200" dirty="0" smtClean="0">
                <a:latin typeface="Times New Roman" pitchFamily="18" charset="0"/>
              </a:rPr>
              <a:t>None</a:t>
            </a:r>
          </a:p>
          <a:p>
            <a:pPr marL="119063" indent="-119063"/>
            <a:r>
              <a:rPr lang="en-US" sz="1200" b="1" u="sng" dirty="0" smtClean="0">
                <a:latin typeface="Times New Roman" pitchFamily="18" charset="0"/>
              </a:rPr>
              <a:t>Risks:  </a:t>
            </a:r>
          </a:p>
          <a:p>
            <a:pPr marL="119063" indent="-119063">
              <a:buFontTx/>
              <a:buChar char="•"/>
            </a:pPr>
            <a:r>
              <a:rPr lang="en-US" sz="1200" dirty="0" smtClean="0">
                <a:latin typeface="Times New Roman" pitchFamily="18" charset="0"/>
              </a:rPr>
              <a:t>None</a:t>
            </a:r>
          </a:p>
          <a:p>
            <a:pPr marL="119063" indent="-119063"/>
            <a:r>
              <a:rPr lang="en-US" sz="1200" b="1" u="sng" dirty="0" smtClean="0">
                <a:latin typeface="Times New Roman" pitchFamily="18" charset="0"/>
              </a:rPr>
              <a:t>Mitigation</a:t>
            </a:r>
            <a:r>
              <a:rPr lang="en-US" sz="1200" b="1" u="sng" dirty="0">
                <a:latin typeface="Times New Roman" pitchFamily="18" charset="0"/>
              </a:rPr>
              <a:t>:</a:t>
            </a:r>
            <a:r>
              <a:rPr lang="en-US" sz="1200" dirty="0">
                <a:latin typeface="Times New Roman" pitchFamily="18" charset="0"/>
              </a:rPr>
              <a:t>.</a:t>
            </a:r>
          </a:p>
          <a:p>
            <a:pPr marL="119063" indent="-119063">
              <a:buFontTx/>
              <a:buChar char="•"/>
            </a:pPr>
            <a:r>
              <a:rPr lang="en-US" sz="1200" dirty="0" smtClean="0">
                <a:solidFill>
                  <a:srgbClr val="000000"/>
                </a:solidFill>
                <a:latin typeface="Times New Roman" pitchFamily="18" charset="0"/>
              </a:rPr>
              <a:t>N/A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6315869" y="4495800"/>
            <a:ext cx="8556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1400" b="1" u="sng">
                <a:latin typeface="Times New Roman" pitchFamily="18" charset="0"/>
              </a:rPr>
              <a:t>Finances</a:t>
            </a: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6231731" y="783336"/>
            <a:ext cx="10239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1400" b="1" u="sng" dirty="0">
                <a:latin typeface="Times New Roman" pitchFamily="18" charset="0"/>
              </a:rPr>
              <a:t>Scheduling</a:t>
            </a: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850106" y="783336"/>
            <a:ext cx="28717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1400" b="1" u="sng" dirty="0">
                <a:latin typeface="Times New Roman" pitchFamily="18" charset="0"/>
              </a:rPr>
              <a:t>Project Information and Highlights</a:t>
            </a:r>
          </a:p>
        </p:txBody>
      </p:sp>
      <p:sp>
        <p:nvSpPr>
          <p:cNvPr id="34" name="Rectangle 12"/>
          <p:cNvSpPr>
            <a:spLocks noChangeArrowheads="1"/>
          </p:cNvSpPr>
          <p:nvPr/>
        </p:nvSpPr>
        <p:spPr bwMode="auto">
          <a:xfrm>
            <a:off x="4800600" y="4800600"/>
            <a:ext cx="411480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/>
          <a:lstStyle/>
          <a:p>
            <a:pPr marL="119063" indent="-119063"/>
            <a:r>
              <a:rPr lang="en-US" sz="1200" b="1" u="sng" dirty="0">
                <a:latin typeface="Times New Roman" pitchFamily="18" charset="0"/>
              </a:rPr>
              <a:t>Associated </a:t>
            </a:r>
            <a:r>
              <a:rPr lang="en-US" sz="1200" b="1" u="sng" dirty="0" smtClean="0">
                <a:latin typeface="Times New Roman" pitchFamily="18" charset="0"/>
              </a:rPr>
              <a:t>Costs:</a:t>
            </a:r>
            <a:endParaRPr lang="en-US" sz="1200" b="1" u="sng" dirty="0">
              <a:latin typeface="Times New Roman" pitchFamily="18" charset="0"/>
            </a:endParaRPr>
          </a:p>
          <a:p>
            <a:pPr marL="119063" indent="-119063">
              <a:buFontTx/>
              <a:buChar char="•"/>
            </a:pPr>
            <a:r>
              <a:rPr lang="en-US" sz="1200" dirty="0" smtClean="0">
                <a:latin typeface="Times New Roman" pitchFamily="18" charset="0"/>
              </a:rPr>
              <a:t>None</a:t>
            </a:r>
            <a:endParaRPr lang="en-US" sz="1200" dirty="0">
              <a:latin typeface="Times New Roman" pitchFamily="18" charset="0"/>
            </a:endParaRPr>
          </a:p>
          <a:p>
            <a:pPr marL="119063" indent="-119063"/>
            <a:r>
              <a:rPr lang="en-US" sz="1200" b="1" u="sng" dirty="0">
                <a:latin typeface="Times New Roman" pitchFamily="18" charset="0"/>
              </a:rPr>
              <a:t>Funding </a:t>
            </a:r>
            <a:r>
              <a:rPr lang="en-US" sz="1200" b="1" u="sng" dirty="0" smtClean="0">
                <a:latin typeface="Times New Roman" pitchFamily="18" charset="0"/>
              </a:rPr>
              <a:t>Sources:</a:t>
            </a:r>
            <a:endParaRPr lang="en-US" sz="1200" b="1" u="sng" dirty="0">
              <a:latin typeface="Times New Roman" pitchFamily="18" charset="0"/>
            </a:endParaRPr>
          </a:p>
          <a:p>
            <a:pPr marL="119063" indent="-119063">
              <a:buFontTx/>
              <a:buChar char="•"/>
            </a:pPr>
            <a:r>
              <a:rPr lang="en-US" sz="1200" dirty="0">
                <a:latin typeface="Times New Roman" pitchFamily="18" charset="0"/>
              </a:rPr>
              <a:t>N</a:t>
            </a:r>
            <a:r>
              <a:rPr lang="en-US" sz="1200" dirty="0" smtClean="0">
                <a:latin typeface="Times New Roman" pitchFamily="18" charset="0"/>
              </a:rPr>
              <a:t>OAA </a:t>
            </a:r>
            <a:r>
              <a:rPr lang="en-US" sz="1200" dirty="0" smtClean="0">
                <a:solidFill>
                  <a:srgbClr val="000000"/>
                </a:solidFill>
                <a:latin typeface="Times New Roman" pitchFamily="18" charset="0"/>
              </a:rPr>
              <a:t>CPO MAPP project: R2O 12 Man-months</a:t>
            </a:r>
            <a:endParaRPr lang="en-US" sz="1200" b="1" u="sng" dirty="0">
              <a:latin typeface="Times New Roman" pitchFamily="18" charset="0"/>
            </a:endParaRPr>
          </a:p>
          <a:p>
            <a:pPr marL="119063" indent="-119063">
              <a:buFontTx/>
              <a:buChar char="•"/>
            </a:pPr>
            <a:r>
              <a:rPr lang="en-US" sz="1200" dirty="0">
                <a:latin typeface="Times New Roman" pitchFamily="18" charset="0"/>
              </a:rPr>
              <a:t>N</a:t>
            </a:r>
            <a:r>
              <a:rPr lang="en-US" sz="1200" dirty="0" smtClean="0">
                <a:solidFill>
                  <a:srgbClr val="000000"/>
                </a:solidFill>
                <a:latin typeface="Times New Roman" pitchFamily="18" charset="0"/>
              </a:rPr>
              <a:t>CO Base:  1-2 man-months for implementation</a:t>
            </a:r>
            <a:endParaRPr lang="en-US" sz="1200" b="1" u="sng" dirty="0">
              <a:latin typeface="Times New Roman" pitchFamily="18" charset="0"/>
            </a:endParaRPr>
          </a:p>
          <a:p>
            <a:pPr marL="119063" indent="-119063">
              <a:buFontTx/>
              <a:buChar char="•"/>
            </a:pPr>
            <a:r>
              <a:rPr lang="en-US" sz="1200" dirty="0" smtClean="0">
                <a:solidFill>
                  <a:srgbClr val="000000"/>
                </a:solidFill>
                <a:latin typeface="Times New Roman" pitchFamily="18" charset="0"/>
              </a:rPr>
              <a:t>EMC Base: 1-2 man-month annually for maintenance </a:t>
            </a:r>
            <a:endParaRPr lang="en-US" sz="1200" dirty="0">
              <a:latin typeface="Times New Roman" pitchFamily="18" charset="0"/>
            </a:endParaRPr>
          </a:p>
        </p:txBody>
      </p:sp>
      <p:graphicFrame>
        <p:nvGraphicFramePr>
          <p:cNvPr id="35" name="Group 1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41736639"/>
              </p:ext>
            </p:extLst>
          </p:nvPr>
        </p:nvGraphicFramePr>
        <p:xfrm>
          <a:off x="939799" y="6287555"/>
          <a:ext cx="7264400" cy="404813"/>
        </p:xfrm>
        <a:graphic>
          <a:graphicData uri="http://schemas.openxmlformats.org/drawingml/2006/table">
            <a:tbl>
              <a:tblPr/>
              <a:tblGrid>
                <a:gridCol w="2692400"/>
                <a:gridCol w="3192463"/>
                <a:gridCol w="1379537"/>
              </a:tblGrid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           Management Attention Required</a:t>
                      </a:r>
                    </a:p>
                  </a:txBody>
                  <a:tcPr marL="91432" marR="91432"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                Potential Management Attention Needed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             On Target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6" name="Text Box 23"/>
          <p:cNvSpPr txBox="1">
            <a:spLocks noChangeArrowheads="1"/>
          </p:cNvSpPr>
          <p:nvPr/>
        </p:nvSpPr>
        <p:spPr bwMode="auto">
          <a:xfrm>
            <a:off x="1117600" y="6765925"/>
            <a:ext cx="9144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>
            <a:spAutoFit/>
          </a:bodyPr>
          <a:lstStyle/>
          <a:p>
            <a:endParaRPr lang="en-US" sz="1000"/>
          </a:p>
        </p:txBody>
      </p:sp>
      <p:sp>
        <p:nvSpPr>
          <p:cNvPr id="37" name="Oval 24"/>
          <p:cNvSpPr>
            <a:spLocks noChangeArrowheads="1"/>
          </p:cNvSpPr>
          <p:nvPr/>
        </p:nvSpPr>
        <p:spPr bwMode="auto">
          <a:xfrm>
            <a:off x="6937374" y="6323539"/>
            <a:ext cx="334963" cy="333375"/>
          </a:xfrm>
          <a:prstGeom prst="ellipse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6" rIns="91432" bIns="45716" anchor="ctr"/>
          <a:lstStyle/>
          <a:p>
            <a:pPr algn="ctr"/>
            <a:r>
              <a:rPr lang="en-US" sz="1600" b="1"/>
              <a:t>G</a:t>
            </a:r>
          </a:p>
        </p:txBody>
      </p:sp>
      <p:sp>
        <p:nvSpPr>
          <p:cNvPr id="38" name="Oval 25"/>
          <p:cNvSpPr>
            <a:spLocks noChangeArrowheads="1"/>
          </p:cNvSpPr>
          <p:nvPr/>
        </p:nvSpPr>
        <p:spPr bwMode="auto">
          <a:xfrm>
            <a:off x="1019174" y="6318777"/>
            <a:ext cx="334963" cy="333375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6" rIns="91432" bIns="45716" anchor="ctr"/>
          <a:lstStyle/>
          <a:p>
            <a:pPr algn="ctr"/>
            <a:r>
              <a:rPr lang="en-US" sz="1600" b="1"/>
              <a:t>R</a:t>
            </a: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3892549" y="6323539"/>
            <a:ext cx="334963" cy="33337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6" rIns="91432" bIns="45716" anchor="ctr"/>
          <a:lstStyle/>
          <a:p>
            <a:pPr algn="ctr"/>
            <a:r>
              <a:rPr lang="en-US" sz="1600" b="1"/>
              <a:t>Y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4724400" y="4495800"/>
            <a:ext cx="342900" cy="336550"/>
            <a:chOff x="3392" y="2553"/>
            <a:chExt cx="216" cy="212"/>
          </a:xfrm>
        </p:grpSpPr>
        <p:sp>
          <p:nvSpPr>
            <p:cNvPr id="41" name="Oval 29"/>
            <p:cNvSpPr>
              <a:spLocks noChangeArrowheads="1"/>
            </p:cNvSpPr>
            <p:nvPr/>
          </p:nvSpPr>
          <p:spPr bwMode="auto">
            <a:xfrm>
              <a:off x="3395" y="2554"/>
              <a:ext cx="211" cy="210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Text Box 30"/>
            <p:cNvSpPr txBox="1">
              <a:spLocks noChangeArrowheads="1"/>
            </p:cNvSpPr>
            <p:nvPr/>
          </p:nvSpPr>
          <p:spPr bwMode="auto">
            <a:xfrm>
              <a:off x="3392" y="2553"/>
              <a:ext cx="21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2" tIns="45716" rIns="91432" bIns="45716">
              <a:spAutoFit/>
            </a:bodyPr>
            <a:lstStyle/>
            <a:p>
              <a:r>
                <a:rPr lang="en-US" sz="1600" b="1" dirty="0"/>
                <a:t>G</a:t>
              </a:r>
            </a:p>
          </p:txBody>
        </p:sp>
      </p:grpSp>
      <p:sp>
        <p:nvSpPr>
          <p:cNvPr id="43" name="Rectangle 31"/>
          <p:cNvSpPr>
            <a:spLocks noChangeArrowheads="1"/>
          </p:cNvSpPr>
          <p:nvPr/>
        </p:nvSpPr>
        <p:spPr bwMode="auto">
          <a:xfrm>
            <a:off x="228600" y="1143000"/>
            <a:ext cx="4114800" cy="3046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>
            <a:spAutoFit/>
          </a:bodyPr>
          <a:lstStyle/>
          <a:p>
            <a:pPr marL="169863" indent="-169863"/>
            <a:r>
              <a:rPr lang="en-US" sz="1200" b="1" u="sng" dirty="0">
                <a:latin typeface="Times New Roman" pitchFamily="18" charset="0"/>
              </a:rPr>
              <a:t>Lead:</a:t>
            </a:r>
            <a:r>
              <a:rPr lang="en-US" sz="1200" dirty="0">
                <a:latin typeface="Times New Roman" pitchFamily="18" charset="0"/>
              </a:rPr>
              <a:t> </a:t>
            </a:r>
            <a:r>
              <a:rPr lang="en-US" sz="1200" dirty="0" smtClean="0">
                <a:latin typeface="Times New Roman" pitchFamily="18" charset="0"/>
              </a:rPr>
              <a:t>Mike </a:t>
            </a:r>
            <a:r>
              <a:rPr lang="en-US" sz="1200" dirty="0" err="1" smtClean="0">
                <a:latin typeface="Times New Roman" pitchFamily="18" charset="0"/>
              </a:rPr>
              <a:t>Ek</a:t>
            </a:r>
            <a:r>
              <a:rPr lang="en-US" sz="1200" dirty="0" smtClean="0">
                <a:latin typeface="Times New Roman" pitchFamily="18" charset="0"/>
              </a:rPr>
              <a:t>, </a:t>
            </a:r>
            <a:r>
              <a:rPr lang="en-US" sz="1200" dirty="0" err="1" smtClean="0">
                <a:latin typeface="Times New Roman" pitchFamily="18" charset="0"/>
              </a:rPr>
              <a:t>Youlong</a:t>
            </a:r>
            <a:r>
              <a:rPr lang="en-US" sz="1200" dirty="0" smtClean="0">
                <a:latin typeface="Times New Roman" pitchFamily="18" charset="0"/>
              </a:rPr>
              <a:t> Xia, </a:t>
            </a:r>
            <a:r>
              <a:rPr lang="en-US" sz="1200" dirty="0">
                <a:latin typeface="Times New Roman" pitchFamily="18" charset="0"/>
              </a:rPr>
              <a:t>EMC, Chris Magee, NCO</a:t>
            </a:r>
            <a:endParaRPr lang="en-US" sz="1200" b="1" u="sng" dirty="0">
              <a:latin typeface="Times New Roman" pitchFamily="18" charset="0"/>
            </a:endParaRPr>
          </a:p>
          <a:p>
            <a:pPr marL="169863" indent="-169863"/>
            <a:r>
              <a:rPr lang="en-US" sz="1200" b="1" u="sng" dirty="0" smtClean="0">
                <a:latin typeface="Times New Roman" pitchFamily="18" charset="0"/>
              </a:rPr>
              <a:t>Scope</a:t>
            </a:r>
            <a:r>
              <a:rPr lang="en-US" sz="1200" dirty="0" smtClean="0">
                <a:latin typeface="Times New Roman" pitchFamily="18" charset="0"/>
              </a:rPr>
              <a:t>:</a:t>
            </a:r>
            <a:endParaRPr lang="en-US" sz="800" dirty="0">
              <a:latin typeface="Times New Roman" pitchFamily="18" charset="0"/>
            </a:endParaRPr>
          </a:p>
          <a:p>
            <a:pPr marL="169863" indent="-169863">
              <a:buFontTx/>
              <a:buAutoNum type="arabicPeriod"/>
            </a:pPr>
            <a:r>
              <a:rPr lang="en-US" sz="1200" dirty="0">
                <a:latin typeface="Times New Roman" pitchFamily="18" charset="0"/>
              </a:rPr>
              <a:t>Implement </a:t>
            </a:r>
            <a:r>
              <a:rPr lang="en-US" sz="1200" dirty="0" smtClean="0">
                <a:latin typeface="Times New Roman" pitchFamily="18" charset="0"/>
              </a:rPr>
              <a:t>North American Land Data Assimilation System (NLDAS, Version 1.0) to enhance US operational drought monitoring and prediction; CONUS domain.</a:t>
            </a:r>
          </a:p>
          <a:p>
            <a:pPr marL="169863" indent="-169863">
              <a:buFontTx/>
              <a:buAutoNum type="arabicPeriod"/>
            </a:pPr>
            <a:r>
              <a:rPr lang="en-US" sz="1200" dirty="0" smtClean="0">
                <a:latin typeface="Times New Roman" pitchFamily="18" charset="0"/>
              </a:rPr>
              <a:t>Transition long-term NLDAS project to operations.</a:t>
            </a:r>
          </a:p>
          <a:p>
            <a:pPr marL="169863" indent="-169863">
              <a:buFontTx/>
              <a:buAutoNum type="arabicPeriod"/>
            </a:pPr>
            <a:r>
              <a:rPr lang="en-US" sz="1200" dirty="0" smtClean="0">
                <a:latin typeface="Times New Roman" pitchFamily="18" charset="0"/>
              </a:rPr>
              <a:t>Six components:  (1) NLDAS atmospheric forcing generation; Land model runs: (2) Noah, (3) Mosaic, (4) SAC-SMA, and (5) VIC; (6) </a:t>
            </a:r>
            <a:r>
              <a:rPr lang="en-US" sz="1200" smtClean="0">
                <a:latin typeface="Times New Roman" pitchFamily="18" charset="0"/>
              </a:rPr>
              <a:t>River routing </a:t>
            </a:r>
            <a:r>
              <a:rPr lang="en-US" sz="1200" dirty="0" smtClean="0">
                <a:latin typeface="Times New Roman" pitchFamily="18" charset="0"/>
              </a:rPr>
              <a:t>model run.</a:t>
            </a:r>
            <a:endParaRPr lang="en-US" sz="1200" dirty="0">
              <a:latin typeface="Times New Roman" pitchFamily="18" charset="0"/>
            </a:endParaRPr>
          </a:p>
          <a:p>
            <a:pPr marL="169863" indent="-169863"/>
            <a:r>
              <a:rPr lang="en-US" sz="1200" b="1" u="sng" dirty="0" smtClean="0">
                <a:latin typeface="Times New Roman" pitchFamily="18" charset="0"/>
              </a:rPr>
              <a:t>Expected </a:t>
            </a:r>
            <a:r>
              <a:rPr lang="en-US" sz="1200" b="1" u="sng" dirty="0">
                <a:latin typeface="Times New Roman" pitchFamily="18" charset="0"/>
              </a:rPr>
              <a:t>Benefits</a:t>
            </a:r>
            <a:r>
              <a:rPr lang="en-US" sz="1200" b="1" u="sng" dirty="0" smtClean="0">
                <a:latin typeface="Times New Roman" pitchFamily="18" charset="0"/>
              </a:rPr>
              <a:t>:</a:t>
            </a:r>
          </a:p>
          <a:p>
            <a:pPr marL="169863" indent="-169863" defTabSz="457200">
              <a:buClr>
                <a:srgbClr val="000000"/>
              </a:buClr>
              <a:buSzPct val="100000"/>
              <a:buFont typeface="Times New Roman" pitchFamily="18" charset="0"/>
              <a:buAutoNum type="arabicPeriod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Times New Roman" pitchFamily="18" charset="0"/>
              </a:rPr>
              <a:t>Reliable and stable (operational) products for US operational drought monitoring and prediction.</a:t>
            </a:r>
          </a:p>
          <a:p>
            <a:pPr marL="169863" indent="-169863" defTabSz="457200">
              <a:buClr>
                <a:srgbClr val="000000"/>
              </a:buClr>
              <a:buSzPct val="100000"/>
              <a:buFont typeface="Times New Roman" pitchFamily="18" charset="0"/>
              <a:buAutoNum type="arabicPeriod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Times New Roman" pitchFamily="18" charset="0"/>
              </a:rPr>
              <a:t>Provide initial land states to regional weather and climate models for use by research community.</a:t>
            </a:r>
          </a:p>
          <a:p>
            <a:pPr marL="169863" indent="-169863" defTabSz="457200">
              <a:buClr>
                <a:srgbClr val="000000"/>
              </a:buClr>
              <a:buSzPct val="100000"/>
              <a:buFont typeface="Times New Roman" pitchFamily="18" charset="0"/>
              <a:buAutoNum type="arabicPeriod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Times New Roman" pitchFamily="18" charset="0"/>
              </a:rPr>
              <a:t>Speed up operational land/hydrological model development and guidance for future NLDAS versions.</a:t>
            </a:r>
            <a:endParaRPr lang="en-CA" sz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4" name="Group 9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75671891"/>
              </p:ext>
            </p:extLst>
          </p:nvPr>
        </p:nvGraphicFramePr>
        <p:xfrm>
          <a:off x="4617720" y="1188720"/>
          <a:ext cx="4191000" cy="3124199"/>
        </p:xfrm>
        <a:graphic>
          <a:graphicData uri="http://schemas.openxmlformats.org/drawingml/2006/table">
            <a:tbl>
              <a:tblPr/>
              <a:tblGrid>
                <a:gridCol w="2359025"/>
                <a:gridCol w="838200"/>
                <a:gridCol w="993775"/>
              </a:tblGrid>
              <a:tr h="265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Milestone (NCEP)</a:t>
                      </a:r>
                    </a:p>
                  </a:txBody>
                  <a:tcPr marL="91432" marR="91432"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Date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Status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37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EMC testing complete/ EMC CCB approval</a:t>
                      </a:r>
                    </a:p>
                  </a:txBody>
                  <a:tcPr marL="91432" marR="91432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sym typeface="Wingdings" pitchFamily="2" charset="2"/>
                        </a:rPr>
                        <a:t>15 SEP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sym typeface="Wingdings" pitchFamily="2" charset="2"/>
                      </a:endParaRP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TBD</a:t>
                      </a: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7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Final RFC submitted to NCO</a:t>
                      </a:r>
                    </a:p>
                  </a:txBody>
                  <a:tcPr marL="91432" marR="91432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sym typeface="Wingdings" pitchFamily="2" charset="2"/>
                        </a:rPr>
                        <a:t>15 SEP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sym typeface="Wingdings" pitchFamily="2" charset="2"/>
                      </a:endParaRP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TBD</a:t>
                      </a: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3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Technical Information Notice Issued</a:t>
                      </a:r>
                    </a:p>
                  </a:txBody>
                  <a:tcPr marL="91432" marR="91432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sym typeface="Wingdings" pitchFamily="2" charset="2"/>
                        </a:rPr>
                        <a:t>15 SEP</a:t>
                      </a: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TBD</a:t>
                      </a: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7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Initial Test Complete</a:t>
                      </a:r>
                    </a:p>
                  </a:txBody>
                  <a:tcPr marL="91432" marR="91432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sym typeface="Wingdings" pitchFamily="2" charset="2"/>
                        </a:rPr>
                        <a:t>15 SEP</a:t>
                      </a: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TBD</a:t>
                      </a: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3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CCB approve parallel data feed</a:t>
                      </a:r>
                    </a:p>
                  </a:txBody>
                  <a:tcPr marL="91432" marR="91432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sym typeface="Wingdings" pitchFamily="2" charset="2"/>
                        </a:rPr>
                        <a:t>15 SEP</a:t>
                      </a: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TBD</a:t>
                      </a: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9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IT testing begins</a:t>
                      </a:r>
                    </a:p>
                  </a:txBody>
                  <a:tcPr marL="91432" marR="91432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sym typeface="Wingdings" pitchFamily="2" charset="2"/>
                        </a:rPr>
                        <a:t>15 SEP</a:t>
                      </a: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RBD</a:t>
                      </a: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3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IT testing ends</a:t>
                      </a:r>
                    </a:p>
                  </a:txBody>
                  <a:tcPr marL="91432" marR="91432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sym typeface="Wingdings" pitchFamily="2" charset="2"/>
                        </a:rPr>
                        <a:t>22 SEP</a:t>
                      </a: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TBD</a:t>
                      </a: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5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Parallel testing begun in NCO</a:t>
                      </a:r>
                    </a:p>
                  </a:txBody>
                  <a:tcPr marL="91432" marR="91432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sym typeface="Wingdings" pitchFamily="2" charset="2"/>
                        </a:rPr>
                        <a:t>15 SEP</a:t>
                      </a: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TBD</a:t>
                      </a: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3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Real-Time Evaluation Ends</a:t>
                      </a:r>
                    </a:p>
                  </a:txBody>
                  <a:tcPr marL="91432" marR="91432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sym typeface="Wingdings" pitchFamily="2" charset="2"/>
                        </a:rPr>
                        <a:t>15 OCT</a:t>
                      </a: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TBD</a:t>
                      </a: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6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Management Briefing</a:t>
                      </a:r>
                    </a:p>
                  </a:txBody>
                  <a:tcPr marL="91432" marR="91432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sym typeface="Wingdings" pitchFamily="2" charset="2"/>
                        </a:rPr>
                        <a:t>23 OCT</a:t>
                      </a: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TBD</a:t>
                      </a: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3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Implementation</a:t>
                      </a:r>
                    </a:p>
                  </a:txBody>
                  <a:tcPr marL="91432" marR="91432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30 OCT </a:t>
                      </a: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TBD</a:t>
                      </a:r>
                    </a:p>
                  </a:txBody>
                  <a:tcPr marL="91432" marR="91432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" name="Oval 89"/>
          <p:cNvSpPr>
            <a:spLocks noChangeArrowheads="1"/>
          </p:cNvSpPr>
          <p:nvPr/>
        </p:nvSpPr>
        <p:spPr bwMode="auto">
          <a:xfrm>
            <a:off x="457200" y="4495800"/>
            <a:ext cx="334963" cy="333375"/>
          </a:xfrm>
          <a:prstGeom prst="ellipse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6" rIns="91432" bIns="45716" anchor="ctr"/>
          <a:lstStyle/>
          <a:p>
            <a:pPr algn="ctr"/>
            <a:r>
              <a:rPr lang="en-US" sz="1600" b="1" dirty="0"/>
              <a:t>G</a:t>
            </a:r>
          </a:p>
        </p:txBody>
      </p:sp>
      <p:sp>
        <p:nvSpPr>
          <p:cNvPr id="46" name="Slide Number Placeholder 2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</p:spPr>
        <p:txBody>
          <a:bodyPr/>
          <a:lstStyle/>
          <a:p>
            <a:fld id="{908287E9-4336-4CB3-9EFD-6A78D10799EB}" type="slidenum">
              <a:rPr lang="en-US" smtClean="0">
                <a:latin typeface="Arial" pitchFamily="34" charset="0"/>
              </a:rPr>
              <a:pPr/>
              <a:t>16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7" name="Oval 89"/>
          <p:cNvSpPr>
            <a:spLocks noChangeArrowheads="1"/>
          </p:cNvSpPr>
          <p:nvPr/>
        </p:nvSpPr>
        <p:spPr bwMode="auto">
          <a:xfrm>
            <a:off x="457200" y="731520"/>
            <a:ext cx="334963" cy="333375"/>
          </a:xfrm>
          <a:prstGeom prst="ellipse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6" rIns="91432" bIns="45716" anchor="ctr"/>
          <a:lstStyle/>
          <a:p>
            <a:pPr algn="ctr"/>
            <a:r>
              <a:rPr lang="en-US" sz="1600" b="1" dirty="0"/>
              <a:t>G</a:t>
            </a:r>
          </a:p>
        </p:txBody>
      </p:sp>
      <p:sp>
        <p:nvSpPr>
          <p:cNvPr id="48" name="Oval 27"/>
          <p:cNvSpPr>
            <a:spLocks noChangeArrowheads="1"/>
          </p:cNvSpPr>
          <p:nvPr/>
        </p:nvSpPr>
        <p:spPr bwMode="auto">
          <a:xfrm>
            <a:off x="4800600" y="731520"/>
            <a:ext cx="334963" cy="33337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6" rIns="91432" bIns="45716" anchor="ctr"/>
          <a:lstStyle/>
          <a:p>
            <a:pPr algn="ctr"/>
            <a:r>
              <a:rPr lang="en-US" sz="1600" b="1" dirty="0"/>
              <a:t>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80594769"/>
              </p:ext>
            </p:extLst>
          </p:nvPr>
        </p:nvGraphicFramePr>
        <p:xfrm>
          <a:off x="228600" y="914400"/>
          <a:ext cx="8686800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2209800"/>
                <a:gridCol w="2057400"/>
                <a:gridCol w="2438400"/>
              </a:tblGrid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System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Verdana"/>
                        <a:cs typeface="Verdana"/>
                      </a:endParaRPr>
                    </a:p>
                  </a:txBody>
                  <a:tcP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Current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Verdana"/>
                        <a:cs typeface="Verdana"/>
                      </a:endParaRPr>
                    </a:p>
                  </a:txBody>
                  <a:tcP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Q2FY14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Verdana"/>
                        <a:cs typeface="Verdana"/>
                      </a:endParaRPr>
                    </a:p>
                  </a:txBody>
                  <a:tcP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Q1FY18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Verdana"/>
                        <a:cs typeface="Verdana"/>
                      </a:endParaRPr>
                    </a:p>
                  </a:txBody>
                  <a:tcPr>
                    <a:solidFill>
                      <a:srgbClr val="FF9933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NLDAS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Verdana"/>
                        <a:cs typeface="Verdana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Quasi-operational NLDAS phase</a:t>
                      </a:r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 3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Verdana"/>
                        <a:cs typeface="Verdana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Operationalize NLDAS phase </a:t>
                      </a: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3 (NLDASv1.0)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Verdana"/>
                        <a:cs typeface="Verdana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NLDAS</a:t>
                      </a:r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phase</a:t>
                      </a:r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 4 (NLDASv2.0)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Verdana"/>
                        <a:cs typeface="Verdana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2090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(North American Land Data Assimilation System)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Verdana"/>
                        <a:cs typeface="Verdana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4 land-surface models (LSMs) run in uncoupled mode:  NCEP/Noah, OHD/SAC, Princeton-UW/VIC,</a:t>
                      </a:r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 NASA/Mosaic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Verdana"/>
                        <a:cs typeface="Verdana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4 LSMs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Verdana"/>
                        <a:cs typeface="Verdana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4</a:t>
                      </a:r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 LSMs, with upgrades to Noah LSM and other LSMs, replace NASA/Mosaic with NASA/Catchment LSM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Verdana"/>
                        <a:cs typeface="Verdana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9855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Drought</a:t>
                      </a:r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 s</a:t>
                      </a: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upport</a:t>
                      </a:r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 for NCEP/CPC, NIDIS, U.S. Drought Monitor, others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Verdana"/>
                        <a:cs typeface="Verdana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Serial job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Serial job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“Parallel architecture” using NASA Land Information System (LIS), including land data assimilation</a:t>
                      </a:r>
                      <a:endParaRPr lang="en-US" sz="1400" b="1" dirty="0" smtClean="0">
                        <a:solidFill>
                          <a:srgbClr val="000000"/>
                        </a:solidFill>
                        <a:latin typeface="Verdana"/>
                        <a:cs typeface="Verdana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rgbClr val="000000"/>
                        </a:solidFill>
                        <a:latin typeface="Verdana"/>
                        <a:cs typeface="Verdana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1/8-degree CONUS</a:t>
                      </a:r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 domain (14km)</a:t>
                      </a:r>
                      <a:endParaRPr lang="en-US" sz="1400" b="1" dirty="0" smtClean="0">
                        <a:solidFill>
                          <a:srgbClr val="000000"/>
                        </a:solidFill>
                        <a:latin typeface="Verdana"/>
                        <a:cs typeface="Verdana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1/8-degree CONUS</a:t>
                      </a:r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 domain (14km)</a:t>
                      </a:r>
                      <a:endParaRPr lang="en-US" sz="1400" b="1" dirty="0" smtClean="0">
                        <a:solidFill>
                          <a:srgbClr val="000000"/>
                        </a:solidFill>
                        <a:latin typeface="Verdana"/>
                        <a:cs typeface="Verdana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3-km North</a:t>
                      </a:r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 American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domain (match NAM)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2090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Estimated</a:t>
                      </a:r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 compute factor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Verdana"/>
                        <a:cs typeface="Verdana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Runs</a:t>
                      </a:r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 on NCEP/EMC tempest</a:t>
                      </a:r>
                      <a:endParaRPr lang="en-US" sz="1400" b="1" dirty="0" smtClean="0">
                        <a:solidFill>
                          <a:srgbClr val="000000"/>
                        </a:solidFill>
                        <a:latin typeface="Verdana"/>
                        <a:cs typeface="Verdana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1</a:t>
                      </a:r>
                    </a:p>
                    <a:p>
                      <a:pPr marL="0" indent="0" algn="ctr">
                        <a:buFont typeface="Arial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(1 node for 37 minutes once per</a:t>
                      </a:r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 day</a:t>
                      </a: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 on WCOSS)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Verdana"/>
                        <a:cs typeface="Verdana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10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(increased domain size, resolution,</a:t>
                      </a:r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 land data assimilation</a:t>
                      </a: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)</a:t>
                      </a:r>
                    </a:p>
                    <a:p>
                      <a:pPr marL="0" indent="0" algn="ctr">
                        <a:buFont typeface="Arial" pitchFamily="34" charset="0"/>
                        <a:buNone/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Verdana"/>
                        <a:cs typeface="Verdana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228600" y="228600"/>
            <a:ext cx="8686800" cy="523220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800" b="1" dirty="0" smtClean="0">
                <a:solidFill>
                  <a:srgbClr val="000000"/>
                </a:solidFill>
                <a:latin typeface="Verdana"/>
                <a:ea typeface="ＭＳ Ｐゴシック" pitchFamily="-108" charset="-128"/>
                <a:cs typeface="Verdana"/>
              </a:rPr>
              <a:t>NLDAS Evolution to 2018</a:t>
            </a:r>
            <a:endParaRPr lang="en-US" sz="2800" dirty="0" smtClean="0">
              <a:solidFill>
                <a:srgbClr val="000000"/>
              </a:solidFill>
              <a:latin typeface="Verdana"/>
              <a:ea typeface="ＭＳ Ｐゴシック" pitchFamily="-108" charset="-128"/>
              <a:cs typeface="Verdan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342EB-2C63-47EE-B0C3-E16E48EAC1E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340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81000"/>
            <a:ext cx="8229600" cy="5543056"/>
          </a:xfrm>
        </p:spPr>
        <p:txBody>
          <a:bodyPr>
            <a:spAutoFit/>
          </a:bodyPr>
          <a:lstStyle/>
          <a:p>
            <a:pPr marL="0" lvl="0" indent="0">
              <a:buNone/>
            </a:pPr>
            <a:endParaRPr lang="en-US" sz="900" dirty="0"/>
          </a:p>
          <a:p>
            <a:pPr lvl="0"/>
            <a:r>
              <a:rPr lang="en-US" sz="2800" dirty="0">
                <a:solidFill>
                  <a:srgbClr val="0070C0"/>
                </a:solidFill>
              </a:rPr>
              <a:t>Is this a DOC, NOAA, NWS, NCEP or Center Milestone</a:t>
            </a:r>
            <a:r>
              <a:rPr lang="en-US" sz="2800" dirty="0" smtClean="0">
                <a:solidFill>
                  <a:srgbClr val="0070C0"/>
                </a:solidFill>
              </a:rPr>
              <a:t>?</a:t>
            </a:r>
          </a:p>
          <a:p>
            <a:pPr marL="0" lvl="0" indent="0">
              <a:buNone/>
            </a:pPr>
            <a:r>
              <a:rPr lang="en-US" sz="2800" b="1" dirty="0" smtClean="0">
                <a:solidFill>
                  <a:schemeClr val="accent1"/>
                </a:solidFill>
              </a:rPr>
              <a:t>    </a:t>
            </a:r>
            <a:r>
              <a:rPr lang="en-US" sz="2800" b="1" dirty="0" smtClean="0">
                <a:solidFill>
                  <a:srgbClr val="FF0000"/>
                </a:solidFill>
              </a:rPr>
              <a:t>Yes. (part of NWS AOP)</a:t>
            </a:r>
          </a:p>
          <a:p>
            <a:pPr marL="0" indent="0" algn="just">
              <a:buNone/>
            </a:pPr>
            <a:endParaRPr lang="en-US" sz="800" b="1" dirty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NLDAS is a multi-institution (e.g., NOAA/NCEP, NWS/OHD, NASA/GSFC, Princeton University, University of Washington, etc.) collaboration project initiated in 2000. Since 2008, it has been executed on EMC local sever (tempest) in a quasi-operational mode through a </a:t>
            </a:r>
            <a:r>
              <a:rPr lang="en-US" sz="2800" b="1" dirty="0" err="1" smtClean="0">
                <a:solidFill>
                  <a:srgbClr val="FF0000"/>
                </a:solidFill>
              </a:rPr>
              <a:t>cron</a:t>
            </a:r>
            <a:r>
              <a:rPr lang="en-US" sz="2800" b="1" dirty="0" smtClean="0">
                <a:solidFill>
                  <a:srgbClr val="FF0000"/>
                </a:solidFill>
              </a:rPr>
              <a:t> job to support US operational drought monitoring and prediction, government agencies, private sectors, and academia community.  </a:t>
            </a:r>
            <a:endParaRPr lang="en-US" sz="2800" dirty="0" smtClean="0"/>
          </a:p>
          <a:p>
            <a:pPr marL="0" lvl="0" indent="0">
              <a:buNone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xmlns="" val="378106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228600"/>
            <a:ext cx="86868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normAutofit/>
          </a:bodyPr>
          <a:lstStyle/>
          <a:p>
            <a:pPr algn="ctr"/>
            <a:r>
              <a:rPr lang="en-GB" sz="3200" b="1" i="1" dirty="0" smtClean="0">
                <a:solidFill>
                  <a:srgbClr val="0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North American Land Data Assimilation System (NLDAS)</a:t>
            </a:r>
            <a:endParaRPr lang="en-US" sz="3200" b="1" i="1" dirty="0">
              <a:solidFill>
                <a:srgbClr val="000000"/>
              </a:solidFill>
              <a:latin typeface="Verdana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28598" y="1371599"/>
            <a:ext cx="8686800" cy="130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marL="283464" indent="-283464" eaLnBrk="0" hangingPunct="0">
              <a:spcAft>
                <a:spcPts val="8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Verdana"/>
                <a:cs typeface="Verdana"/>
              </a:rPr>
              <a:t>•</a:t>
            </a:r>
            <a:r>
              <a:rPr lang="en-US" sz="2400" dirty="0">
                <a:latin typeface="Verdana"/>
                <a:cs typeface="Verdana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Multi-land-modeling &amp; land data assimilation system.</a:t>
            </a:r>
            <a:endParaRPr lang="en-US" sz="2400" dirty="0">
              <a:solidFill>
                <a:srgbClr val="000000"/>
              </a:solidFill>
              <a:latin typeface="Verdana"/>
              <a:cs typeface="Verdana"/>
            </a:endParaRPr>
          </a:p>
          <a:p>
            <a:pPr marL="283464" indent="-283464" eaLnBrk="0" hangingPunct="0">
              <a:spcAft>
                <a:spcPts val="800"/>
              </a:spcAft>
              <a:defRPr/>
            </a:pP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• </a:t>
            </a:r>
            <a:r>
              <a:rPr lang="en-US" sz="2400" dirty="0">
                <a:solidFill>
                  <a:srgbClr val="000000"/>
                </a:solidFill>
                <a:latin typeface="Verdana"/>
                <a:cs typeface="Verdana"/>
              </a:rPr>
              <a:t>U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ncoupled land model runs driven </a:t>
            </a:r>
            <a:r>
              <a:rPr lang="en-US" sz="2400" dirty="0">
                <a:solidFill>
                  <a:srgbClr val="000000"/>
                </a:solidFill>
                <a:latin typeface="Verdana"/>
                <a:cs typeface="Verdana"/>
              </a:rPr>
              <a:t>by atmospheric forcing 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using </a:t>
            </a:r>
            <a:r>
              <a:rPr lang="en-US" sz="2400" dirty="0">
                <a:solidFill>
                  <a:srgbClr val="000000"/>
                </a:solidFill>
                <a:latin typeface="Verdana"/>
                <a:cs typeface="Verdana"/>
              </a:rPr>
              <a:t>surface meteorology data 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sets.</a:t>
            </a:r>
            <a:endParaRPr lang="en-US" sz="240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" name="Picture 19" descr="NLDAS-logo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72200" y="3200400"/>
            <a:ext cx="2514600" cy="3200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28598" y="3148215"/>
            <a:ext cx="64008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 indent="-283464" eaLnBrk="0" hangingPunct="0">
              <a:spcAft>
                <a:spcPts val="800"/>
              </a:spcAft>
              <a:defRPr/>
            </a:pP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• </a:t>
            </a:r>
            <a:r>
              <a:rPr lang="en-US" sz="2400" dirty="0">
                <a:latin typeface="Verdana"/>
                <a:cs typeface="Verdana"/>
              </a:rPr>
              <a:t>Land model output of water and energy budgets</a:t>
            </a:r>
            <a:r>
              <a:rPr lang="en-US" sz="2400" dirty="0">
                <a:latin typeface="Verdana" charset="0"/>
              </a:rPr>
              <a:t>.</a:t>
            </a:r>
          </a:p>
          <a:p>
            <a:pPr marL="283464" indent="-283464" eaLnBrk="0" hangingPunct="0">
              <a:spcAft>
                <a:spcPts val="8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Verdana"/>
                <a:cs typeface="Verdana"/>
              </a:rPr>
              <a:t>• 30-year </a:t>
            </a:r>
            <a:r>
              <a:rPr lang="en-US" sz="2400" dirty="0">
                <a:latin typeface="Verdana" charset="0"/>
              </a:rPr>
              <a:t>land model runs provide </a:t>
            </a:r>
            <a:r>
              <a:rPr lang="en-US" sz="2400" b="1" dirty="0">
                <a:latin typeface="Verdana" charset="0"/>
              </a:rPr>
              <a:t>climatology</a:t>
            </a:r>
            <a:r>
              <a:rPr lang="en-US" sz="2400" dirty="0">
                <a:latin typeface="Verdana" charset="0"/>
              </a:rPr>
              <a:t>.</a:t>
            </a:r>
          </a:p>
          <a:p>
            <a:pPr marL="283464" indent="-283464" eaLnBrk="0" hangingPunct="0">
              <a:spcAft>
                <a:spcPts val="8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Verdana"/>
                <a:cs typeface="Verdana"/>
              </a:rPr>
              <a:t>• </a:t>
            </a:r>
            <a:r>
              <a:rPr lang="en-US" sz="2400" b="1" dirty="0">
                <a:latin typeface="Verdana" charset="0"/>
              </a:rPr>
              <a:t>Anomalies</a:t>
            </a:r>
            <a:r>
              <a:rPr lang="en-US" sz="2400" dirty="0">
                <a:latin typeface="Verdana" charset="0"/>
              </a:rPr>
              <a:t> </a:t>
            </a:r>
            <a:r>
              <a:rPr lang="en-US" sz="2400" dirty="0" smtClean="0">
                <a:latin typeface="Verdana" charset="0"/>
              </a:rPr>
              <a:t>used for </a:t>
            </a:r>
            <a:r>
              <a:rPr lang="en-US" sz="2400" b="1" dirty="0">
                <a:latin typeface="Verdana" charset="0"/>
              </a:rPr>
              <a:t>drought </a:t>
            </a:r>
            <a:r>
              <a:rPr lang="en-US" sz="2400" b="1" dirty="0" smtClean="0">
                <a:latin typeface="Verdana" charset="0"/>
              </a:rPr>
              <a:t>monitoring</a:t>
            </a:r>
            <a:r>
              <a:rPr lang="en-US" sz="2400" dirty="0">
                <a:latin typeface="Verdana" charset="0"/>
              </a:rPr>
              <a:t> </a:t>
            </a:r>
            <a:r>
              <a:rPr lang="en-US" sz="2400" dirty="0" smtClean="0">
                <a:latin typeface="Verdana" charset="0"/>
              </a:rPr>
              <a:t>and water resources.</a:t>
            </a:r>
            <a:endParaRPr lang="en-US" sz="2400" dirty="0">
              <a:latin typeface="Verdana" charset="0"/>
            </a:endParaRPr>
          </a:p>
          <a:p>
            <a:pPr marL="283464" indent="-283464" eaLnBrk="0" hangingPunct="0">
              <a:spcAft>
                <a:spcPts val="8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Verdana"/>
                <a:cs typeface="Verdana"/>
              </a:rPr>
              <a:t>• Multi-institute collaboration (NCEP, OHD, NASA, Princeton, Univ. 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Wash.)</a:t>
            </a:r>
            <a:r>
              <a:rPr lang="en-US" sz="2400" dirty="0">
                <a:solidFill>
                  <a:srgbClr val="000000"/>
                </a:solidFill>
                <a:latin typeface="Verdana"/>
                <a:cs typeface="Verdana"/>
              </a:rPr>
              <a:t>.</a:t>
            </a:r>
            <a:endParaRPr lang="en-GB" sz="2400" dirty="0">
              <a:latin typeface="Verdan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8598" y="2681626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 indent="-283464" eaLnBrk="0" hangingPunct="0">
              <a:spcAft>
                <a:spcPts val="8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Verdana"/>
                <a:cs typeface="Verdana"/>
              </a:rPr>
              <a:t>• Long-term retrospective and near real-time runs.</a:t>
            </a:r>
          </a:p>
        </p:txBody>
      </p:sp>
    </p:spTree>
    <p:extLst>
      <p:ext uri="{BB962C8B-B14F-4D97-AF65-F5344CB8AC3E}">
        <p14:creationId xmlns:p14="http://schemas.microsoft.com/office/powerpoint/2010/main" xmlns="" val="311225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28600" y="228600"/>
            <a:ext cx="86868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normAutofit/>
          </a:bodyPr>
          <a:lstStyle/>
          <a:p>
            <a:pPr algn="ctr"/>
            <a:r>
              <a:rPr lang="en-GB" sz="2800" b="1" i="1" dirty="0" smtClean="0">
                <a:solidFill>
                  <a:srgbClr val="C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North American Land Data Assimilation System (NLDAS)</a:t>
            </a:r>
            <a:endParaRPr lang="en-US" sz="2800" b="1" i="1" dirty="0">
              <a:solidFill>
                <a:srgbClr val="C00000"/>
              </a:solidFill>
              <a:latin typeface="Verdana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1005681" y="6400800"/>
            <a:ext cx="72644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i="1" dirty="0">
                <a:latin typeface="Verdana" charset="0"/>
              </a:rPr>
              <a:t>NLDAS four-model ensemble</a:t>
            </a:r>
            <a:r>
              <a:rPr lang="en-US" sz="1800" i="1" dirty="0" smtClean="0">
                <a:latin typeface="Verdana" charset="0"/>
              </a:rPr>
              <a:t> monthly soil moisture </a:t>
            </a:r>
            <a:r>
              <a:rPr lang="en-US" sz="1800" i="1" dirty="0">
                <a:latin typeface="Verdana" charset="0"/>
              </a:rPr>
              <a:t>anomaly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143000"/>
            <a:ext cx="8686800" cy="3326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ts val="2800"/>
              </a:lnSpc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>
                <a:latin typeface="Verdana" charset="0"/>
              </a:rPr>
              <a:t>Land models: Noah, SAC, VIC, Mosaic run in “uncoupled” mode.</a:t>
            </a:r>
          </a:p>
          <a:p>
            <a:pPr marL="228600" indent="-228600">
              <a:lnSpc>
                <a:spcPts val="2800"/>
              </a:lnSpc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>
                <a:latin typeface="Verdana" charset="0"/>
              </a:rPr>
              <a:t>Forcing: CPC observed precipitation, and atmospheric forcing from NCEP North American </a:t>
            </a:r>
            <a:r>
              <a:rPr lang="en-US" i="1" dirty="0" smtClean="0">
                <a:latin typeface="Verdana" charset="0"/>
              </a:rPr>
              <a:t>Regional Climate Data Assimilation System.</a:t>
            </a:r>
          </a:p>
          <a:p>
            <a:pPr marL="228600" indent="-228600" defTabSz="457200" eaLnBrk="1" hangingPunct="1">
              <a:lnSpc>
                <a:spcPts val="2800"/>
              </a:lnSpc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>
                <a:latin typeface="Verdana" charset="0"/>
              </a:rPr>
              <a:t>Climatology from land model assimilation runs for 30-years.</a:t>
            </a:r>
          </a:p>
          <a:p>
            <a:pPr marL="228600" indent="-228600">
              <a:lnSpc>
                <a:spcPts val="2800"/>
              </a:lnSpc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>
                <a:latin typeface="Verdana" charset="0"/>
              </a:rPr>
              <a:t>Output</a:t>
            </a:r>
            <a:r>
              <a:rPr lang="en-US" dirty="0" smtClean="0">
                <a:latin typeface="Verdana" charset="0"/>
              </a:rPr>
              <a:t>: </a:t>
            </a:r>
            <a:r>
              <a:rPr lang="en-US" dirty="0">
                <a:latin typeface="Verdana" charset="0"/>
              </a:rPr>
              <a:t>1/8-deg. land &amp; soil states, surface fluxes, runoff/</a:t>
            </a:r>
            <a:r>
              <a:rPr lang="en-US" dirty="0" err="1">
                <a:latin typeface="Verdana" charset="0"/>
              </a:rPr>
              <a:t>streamflow</a:t>
            </a:r>
            <a:r>
              <a:rPr lang="en-US" dirty="0" smtClean="0">
                <a:latin typeface="Verdana" charset="0"/>
              </a:rPr>
              <a:t>.</a:t>
            </a:r>
          </a:p>
          <a:p>
            <a:pPr marL="228600" indent="-228600" defTabSz="457200" eaLnBrk="1" hangingPunct="1">
              <a:lnSpc>
                <a:spcPts val="2800"/>
              </a:lnSpc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b="1" dirty="0" smtClean="0">
                <a:latin typeface="Verdana" charset="0"/>
              </a:rPr>
              <a:t>Anomalies</a:t>
            </a:r>
            <a:r>
              <a:rPr lang="en-US" dirty="0" smtClean="0">
                <a:latin typeface="Verdana" charset="0"/>
              </a:rPr>
              <a:t> used for </a:t>
            </a:r>
            <a:r>
              <a:rPr lang="en-US" b="1" dirty="0" smtClean="0">
                <a:latin typeface="Verdana" charset="0"/>
              </a:rPr>
              <a:t>drought monitoring</a:t>
            </a:r>
            <a:r>
              <a:rPr lang="en-US" dirty="0" smtClean="0">
                <a:latin typeface="Verdana" charset="0"/>
              </a:rPr>
              <a:t>; supports </a:t>
            </a:r>
            <a:r>
              <a:rPr lang="en-US" i="1" dirty="0" smtClean="0">
                <a:latin typeface="Verdana" charset="0"/>
              </a:rPr>
              <a:t>NIDIS</a:t>
            </a:r>
            <a:r>
              <a:rPr lang="en-US" dirty="0" smtClean="0">
                <a:latin typeface="Verdana" charset="0"/>
              </a:rPr>
              <a:t>.</a:t>
            </a:r>
          </a:p>
          <a:p>
            <a:pPr marL="228600" indent="-228600">
              <a:lnSpc>
                <a:spcPts val="2800"/>
              </a:lnSpc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>
                <a:latin typeface="Verdana" charset="0"/>
              </a:rPr>
              <a:t>Operational transition at NCEP in 2013</a:t>
            </a:r>
            <a:r>
              <a:rPr lang="en-US" dirty="0">
                <a:latin typeface="Verdana" charset="0"/>
              </a:rPr>
              <a:t>. </a:t>
            </a:r>
            <a:r>
              <a:rPr lang="en-US" dirty="0" smtClean="0">
                <a:latin typeface="Verdana" charset="0"/>
              </a:rPr>
              <a:t>Future</a:t>
            </a:r>
            <a:r>
              <a:rPr lang="en-US" dirty="0">
                <a:latin typeface="Verdana" charset="0"/>
              </a:rPr>
              <a:t>: </a:t>
            </a:r>
            <a:r>
              <a:rPr lang="en-US" dirty="0" smtClean="0">
                <a:latin typeface="Verdana" charset="0"/>
              </a:rPr>
              <a:t>higher resolution, land </a:t>
            </a:r>
            <a:r>
              <a:rPr lang="en-US" dirty="0">
                <a:latin typeface="Verdana" charset="0"/>
              </a:rPr>
              <a:t>model upgrades, improved forcing, </a:t>
            </a:r>
            <a:r>
              <a:rPr lang="en-US" dirty="0" smtClean="0">
                <a:latin typeface="Verdana" charset="0"/>
              </a:rPr>
              <a:t>snow &amp; soil </a:t>
            </a:r>
            <a:r>
              <a:rPr lang="en-US" dirty="0">
                <a:latin typeface="Verdana" charset="0"/>
              </a:rPr>
              <a:t>moisture assimilation</a:t>
            </a:r>
            <a:r>
              <a:rPr lang="en-US" dirty="0" smtClean="0">
                <a:latin typeface="Verdana" charset="0"/>
              </a:rPr>
              <a:t>.</a:t>
            </a:r>
          </a:p>
          <a:p>
            <a:pPr marL="228600" indent="-228600" defTabSz="457200" eaLnBrk="1" hangingPunct="1">
              <a:lnSpc>
                <a:spcPts val="2800"/>
              </a:lnSpc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>
                <a:latin typeface="Verdana" charset="0"/>
              </a:rPr>
              <a:t>NLDAS research supported by NOAA Climate Program Office.</a:t>
            </a:r>
          </a:p>
        </p:txBody>
      </p:sp>
      <p:sp>
        <p:nvSpPr>
          <p:cNvPr id="24" name="Rectangle 12"/>
          <p:cNvSpPr>
            <a:spLocks noChangeArrowheads="1"/>
          </p:cNvSpPr>
          <p:nvPr/>
        </p:nvSpPr>
        <p:spPr bwMode="auto">
          <a:xfrm>
            <a:off x="918291" y="4419600"/>
            <a:ext cx="73003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i="1" dirty="0" smtClean="0">
                <a:latin typeface="Verdana" charset="0"/>
                <a:hlinkClick r:id="rId2"/>
              </a:rPr>
              <a:t>www.emc.ncep.noaa.gov/mmb/nldas</a:t>
            </a:r>
            <a:r>
              <a:rPr lang="en-US" sz="1800" b="1" i="1" dirty="0" smtClean="0">
                <a:latin typeface="Verdana" charset="0"/>
              </a:rPr>
              <a:t> </a:t>
            </a:r>
            <a:r>
              <a:rPr lang="en-US" sz="1800" i="1" dirty="0" smtClean="0">
                <a:latin typeface="Verdana" charset="0"/>
              </a:rPr>
              <a:t>(</a:t>
            </a:r>
            <a:r>
              <a:rPr lang="en-US" sz="1800" i="1" dirty="0" err="1" smtClean="0">
                <a:latin typeface="Verdana" charset="0"/>
              </a:rPr>
              <a:t>Ek</a:t>
            </a:r>
            <a:r>
              <a:rPr lang="en-US" sz="1800" i="1" dirty="0" smtClean="0">
                <a:latin typeface="Verdana" charset="0"/>
              </a:rPr>
              <a:t> et al., 2011)</a:t>
            </a:r>
            <a:endParaRPr lang="en-US" sz="1800" i="1" dirty="0">
              <a:latin typeface="Verdana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8600" y="4800600"/>
            <a:ext cx="8796417" cy="1600200"/>
            <a:chOff x="228600" y="4762800"/>
            <a:chExt cx="8796417" cy="1600200"/>
          </a:xfrm>
        </p:grpSpPr>
        <p:pic>
          <p:nvPicPr>
            <p:cNvPr id="18" name="Picture 8" descr="SAC_SM_JUL_climate_GEWEX_Australia"/>
            <p:cNvPicPr>
              <a:picLocks noChangeArrowheads="1"/>
            </p:cNvPicPr>
            <p:nvPr/>
          </p:nvPicPr>
          <p:blipFill>
            <a:blip r:embed="rId3" cstate="print"/>
            <a:srcRect t="14218" r="2750" b="2710"/>
            <a:stretch>
              <a:fillRect/>
            </a:stretch>
          </p:blipFill>
          <p:spPr bwMode="auto">
            <a:xfrm>
              <a:off x="228600" y="4762800"/>
              <a:ext cx="210312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7" descr="SAC_SM_JUL_1988_GEWEX_Australia"/>
            <p:cNvPicPr>
              <a:picLocks noChangeArrowheads="1"/>
            </p:cNvPicPr>
            <p:nvPr/>
          </p:nvPicPr>
          <p:blipFill>
            <a:blip r:embed="rId4" cstate="print"/>
            <a:srcRect t="14218" r="4189" b="2710"/>
            <a:stretch>
              <a:fillRect/>
            </a:stretch>
          </p:blipFill>
          <p:spPr bwMode="auto">
            <a:xfrm>
              <a:off x="2423160" y="4762800"/>
              <a:ext cx="210312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6" descr="SAC_SM_JUL_1993_GEWEX_Australia"/>
            <p:cNvPicPr>
              <a:picLocks noChangeArrowheads="1"/>
            </p:cNvPicPr>
            <p:nvPr/>
          </p:nvPicPr>
          <p:blipFill>
            <a:blip r:embed="rId5" cstate="print"/>
            <a:srcRect t="14587" r="2945" b="2710"/>
            <a:stretch>
              <a:fillRect/>
            </a:stretch>
          </p:blipFill>
          <p:spPr bwMode="auto">
            <a:xfrm>
              <a:off x="4617720" y="4762800"/>
              <a:ext cx="2103120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24" descr="20110730monthanom.gif"/>
            <p:cNvPicPr>
              <a:picLocks/>
            </p:cNvPicPr>
            <p:nvPr/>
          </p:nvPicPr>
          <p:blipFill>
            <a:blip r:embed="rId6" cstate="print"/>
            <a:srcRect l="1003" t="14842" r="3997" b="3334"/>
            <a:stretch>
              <a:fillRect/>
            </a:stretch>
          </p:blipFill>
          <p:spPr>
            <a:xfrm>
              <a:off x="6812280" y="4762800"/>
              <a:ext cx="2103120" cy="1600200"/>
            </a:xfrm>
            <a:prstGeom prst="rect">
              <a:avLst/>
            </a:prstGeom>
          </p:spPr>
        </p:pic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375293" y="6051115"/>
              <a:ext cx="1860534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i="1" dirty="0">
                  <a:latin typeface="Verdana" charset="0"/>
                </a:rPr>
                <a:t>July 30-</a:t>
              </a:r>
              <a:r>
                <a:rPr lang="en-US" sz="1400" i="1" dirty="0" smtClean="0">
                  <a:latin typeface="Verdana" charset="0"/>
                </a:rPr>
                <a:t>yr climate</a:t>
              </a:r>
              <a:endParaRPr lang="en-US" sz="1400" i="1" dirty="0">
                <a:latin typeface="Verdana" charset="0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2513330" y="6051115"/>
              <a:ext cx="2011680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i="1" dirty="0">
                  <a:latin typeface="Verdana" charset="0"/>
                </a:rPr>
                <a:t>July 1988 (</a:t>
              </a:r>
              <a:r>
                <a:rPr lang="en-US" sz="1400" i="1" dirty="0" smtClean="0">
                  <a:latin typeface="Verdana" charset="0"/>
                </a:rPr>
                <a:t>drought)</a:t>
              </a:r>
              <a:endParaRPr lang="en-US" sz="1400" i="1" dirty="0">
                <a:latin typeface="Verdana" charset="0"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4780713" y="6051115"/>
              <a:ext cx="1840634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i="1" dirty="0">
                  <a:latin typeface="Verdana" charset="0"/>
                </a:rPr>
                <a:t>July 1993 (</a:t>
              </a:r>
              <a:r>
                <a:rPr lang="en-US" sz="1400" i="1" dirty="0" smtClean="0">
                  <a:latin typeface="Verdana" charset="0"/>
                </a:rPr>
                <a:t>flood)</a:t>
              </a:r>
              <a:endParaRPr lang="en-US" sz="1400" i="1" dirty="0">
                <a:latin typeface="Verdana" charset="0"/>
              </a:endParaRP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6702668" y="6051115"/>
              <a:ext cx="2322349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i="1" dirty="0">
                  <a:latin typeface="Verdana" charset="0"/>
                </a:rPr>
                <a:t>July</a:t>
              </a:r>
              <a:r>
                <a:rPr lang="en-US" sz="1400" i="1" dirty="0" smtClean="0">
                  <a:latin typeface="Verdana" charset="0"/>
                </a:rPr>
                <a:t> 2011 (</a:t>
              </a:r>
              <a:r>
                <a:rPr lang="en-US" sz="1400" i="1" dirty="0" err="1" smtClean="0">
                  <a:latin typeface="Verdana" charset="0"/>
                </a:rPr>
                <a:t>Tx</a:t>
              </a:r>
              <a:r>
                <a:rPr lang="en-US" sz="1400" i="1" dirty="0" smtClean="0">
                  <a:latin typeface="Verdana" charset="0"/>
                </a:rPr>
                <a:t> drought)</a:t>
              </a:r>
              <a:endParaRPr lang="en-US" sz="1400" i="1" dirty="0">
                <a:latin typeface="Verdan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600" y="5486400"/>
            <a:ext cx="8686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Verdana"/>
                <a:cs typeface="Verdana"/>
              </a:rPr>
              <a:t>Near real-time weekly 4-model ensemble total soil moisture percentile, 5 Jan – 14 Sept 2011</a:t>
            </a:r>
          </a:p>
          <a:p>
            <a:pPr algn="ctr"/>
            <a:r>
              <a:rPr lang="en-US" sz="2400" b="1" dirty="0" smtClean="0">
                <a:latin typeface="Verdana"/>
                <a:cs typeface="Verdana"/>
              </a:rPr>
              <a:t>(D0 yellow/moderate – D4 red/extreme)</a:t>
            </a:r>
            <a:endParaRPr lang="en-US" sz="2400" b="1" dirty="0">
              <a:latin typeface="Verdana"/>
              <a:cs typeface="Verdana"/>
            </a:endParaRPr>
          </a:p>
        </p:txBody>
      </p:sp>
      <p:pic>
        <p:nvPicPr>
          <p:cNvPr id="9" name="Picture 8" descr="Texas_drought_monitoring_2011.gif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457200"/>
            <a:ext cx="7467600" cy="50292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6E004-F12B-4F5D-8BC2-F72E133A53D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28600" y="228600"/>
            <a:ext cx="8686800" cy="51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spAutoFit/>
          </a:bodyPr>
          <a:lstStyle/>
          <a:p>
            <a:pPr algn="ctr">
              <a:lnSpc>
                <a:spcPts val="3200"/>
              </a:lnSpc>
            </a:pPr>
            <a:r>
              <a:rPr lang="en-GB" sz="3200" b="1" i="1" dirty="0" smtClean="0">
                <a:solidFill>
                  <a:srgbClr val="0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NLDAS:  2011 Texas Drought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NLDAS_Drought_2011_2012.gif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457200"/>
            <a:ext cx="7543800" cy="502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5486400"/>
            <a:ext cx="8686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Verdana"/>
                <a:cs typeface="Verdana"/>
              </a:rPr>
              <a:t>USDM-based optimally blended NLDAS Drought Index, Jan 2011 – Aug 2012</a:t>
            </a:r>
          </a:p>
          <a:p>
            <a:pPr algn="ctr"/>
            <a:r>
              <a:rPr lang="en-US" sz="2400" b="1" dirty="0" smtClean="0">
                <a:latin typeface="Verdana"/>
                <a:cs typeface="Verdana"/>
              </a:rPr>
              <a:t>(D0 yellow/moderate – D4 red/extreme)</a:t>
            </a:r>
            <a:endParaRPr lang="en-US" sz="2400" b="1" dirty="0">
              <a:latin typeface="Verdana"/>
              <a:cs typeface="Verdan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6E004-F12B-4F5D-8BC2-F72E133A53D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28600" y="228600"/>
            <a:ext cx="8686800" cy="51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spAutoFit/>
          </a:bodyPr>
          <a:lstStyle/>
          <a:p>
            <a:pPr algn="ctr">
              <a:lnSpc>
                <a:spcPts val="3200"/>
              </a:lnSpc>
            </a:pPr>
            <a:r>
              <a:rPr lang="en-GB" sz="3200" b="1" i="1" dirty="0" smtClean="0">
                <a:solidFill>
                  <a:srgbClr val="0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NLDAS:  2012 US Drought</a:t>
            </a:r>
          </a:p>
        </p:txBody>
      </p:sp>
    </p:spTree>
    <p:extLst>
      <p:ext uri="{BB962C8B-B14F-4D97-AF65-F5344CB8AC3E}">
        <p14:creationId xmlns:p14="http://schemas.microsoft.com/office/powerpoint/2010/main" xmlns="" val="5620794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rene_Lee_Flood_2011.gif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457200"/>
            <a:ext cx="7543800" cy="502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5486400"/>
            <a:ext cx="868680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Verdana"/>
                <a:cs typeface="Verdana"/>
              </a:rPr>
              <a:t>Ensemble </a:t>
            </a:r>
            <a:r>
              <a:rPr lang="en-US" sz="2400" b="1" dirty="0">
                <a:latin typeface="Verdana"/>
                <a:cs typeface="Verdana"/>
              </a:rPr>
              <a:t>mean daily </a:t>
            </a:r>
            <a:r>
              <a:rPr lang="en-US" sz="2400" b="1" dirty="0" err="1">
                <a:latin typeface="Verdana"/>
                <a:cs typeface="Verdana"/>
              </a:rPr>
              <a:t>streamflow</a:t>
            </a:r>
            <a:r>
              <a:rPr lang="en-US" sz="2400" b="1" dirty="0">
                <a:latin typeface="Verdana"/>
                <a:cs typeface="Verdana"/>
              </a:rPr>
              <a:t> anomaly (m</a:t>
            </a:r>
            <a:r>
              <a:rPr lang="en-US" sz="2400" b="1" baseline="30000" dirty="0">
                <a:latin typeface="Verdana"/>
                <a:cs typeface="Verdana"/>
              </a:rPr>
              <a:t>3</a:t>
            </a:r>
            <a:r>
              <a:rPr lang="en-US" sz="2400" b="1" dirty="0">
                <a:latin typeface="Verdana"/>
                <a:cs typeface="Verdana"/>
              </a:rPr>
              <a:t>/s)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Verdana"/>
                <a:cs typeface="Verdana"/>
              </a:rPr>
              <a:t>Hurricane Irene and Tropical Storm Lee</a:t>
            </a:r>
          </a:p>
          <a:p>
            <a:pPr algn="ctr"/>
            <a:r>
              <a:rPr lang="en-US" sz="2400" b="1" dirty="0" smtClean="0">
                <a:latin typeface="Verdana"/>
                <a:cs typeface="Verdana"/>
              </a:rPr>
              <a:t>20 </a:t>
            </a:r>
            <a:r>
              <a:rPr lang="en-US" sz="2400" b="1" dirty="0">
                <a:latin typeface="Verdana"/>
                <a:cs typeface="Verdana"/>
              </a:rPr>
              <a:t>August – 17 September </a:t>
            </a:r>
            <a:r>
              <a:rPr lang="en-US" sz="2400" b="1" dirty="0" smtClean="0">
                <a:latin typeface="Verdana"/>
                <a:cs typeface="Verdana"/>
              </a:rPr>
              <a:t>2011</a:t>
            </a:r>
            <a:endParaRPr lang="en-US" sz="2400" b="1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6E004-F12B-4F5D-8BC2-F72E133A53D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8600" y="228600"/>
            <a:ext cx="8686800" cy="51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spAutoFit/>
          </a:bodyPr>
          <a:lstStyle/>
          <a:p>
            <a:pPr algn="ctr">
              <a:lnSpc>
                <a:spcPts val="3200"/>
              </a:lnSpc>
            </a:pPr>
            <a:r>
              <a:rPr lang="en-GB" sz="3200" b="1" i="1" dirty="0" smtClean="0">
                <a:solidFill>
                  <a:srgbClr val="0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NLDAS:  Flood Monitoring</a:t>
            </a:r>
            <a:endParaRPr lang="en-US" sz="3200" b="1" i="1" dirty="0">
              <a:solidFill>
                <a:srgbClr val="000000"/>
              </a:solidFill>
              <a:latin typeface="Verdana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ndy_Strm_anomaly.gif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457200"/>
            <a:ext cx="7543800" cy="502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5486400"/>
            <a:ext cx="868680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Verdana"/>
                <a:cs typeface="Verdana"/>
              </a:rPr>
              <a:t>Ensemble </a:t>
            </a:r>
            <a:r>
              <a:rPr lang="en-US" sz="2400" b="1" dirty="0">
                <a:latin typeface="Verdana"/>
                <a:cs typeface="Verdana"/>
              </a:rPr>
              <a:t>mean daily </a:t>
            </a:r>
            <a:r>
              <a:rPr lang="en-US" sz="2400" b="1" dirty="0" err="1">
                <a:latin typeface="Verdana"/>
                <a:cs typeface="Verdana"/>
              </a:rPr>
              <a:t>streamflow</a:t>
            </a:r>
            <a:r>
              <a:rPr lang="en-US" sz="2400" b="1" dirty="0">
                <a:latin typeface="Verdana"/>
                <a:cs typeface="Verdana"/>
              </a:rPr>
              <a:t> anomaly (m</a:t>
            </a:r>
            <a:r>
              <a:rPr lang="en-US" sz="2400" b="1" baseline="30000" dirty="0">
                <a:latin typeface="Verdana"/>
                <a:cs typeface="Verdana"/>
              </a:rPr>
              <a:t>3</a:t>
            </a:r>
            <a:r>
              <a:rPr lang="en-US" sz="2400" b="1" dirty="0">
                <a:latin typeface="Verdana"/>
                <a:cs typeface="Verdana"/>
              </a:rPr>
              <a:t>/s)</a:t>
            </a:r>
          </a:p>
          <a:p>
            <a:pPr algn="ctr"/>
            <a:r>
              <a:rPr lang="en-US" sz="2400" b="1" dirty="0" err="1" smtClean="0">
                <a:solidFill>
                  <a:srgbClr val="000000"/>
                </a:solidFill>
                <a:latin typeface="Verdana"/>
                <a:cs typeface="Verdana"/>
              </a:rPr>
              <a:t>Superstorm</a:t>
            </a:r>
            <a:r>
              <a:rPr lang="en-US" sz="2400" b="1" dirty="0" smtClean="0">
                <a:solidFill>
                  <a:srgbClr val="000000"/>
                </a:solidFill>
                <a:latin typeface="Verdana"/>
                <a:cs typeface="Verdana"/>
              </a:rPr>
              <a:t> Sandy</a:t>
            </a:r>
          </a:p>
          <a:p>
            <a:pPr algn="ctr"/>
            <a:r>
              <a:rPr lang="en-US" sz="2400" b="1" dirty="0" smtClean="0">
                <a:latin typeface="Verdana"/>
                <a:cs typeface="Verdana"/>
              </a:rPr>
              <a:t>29 October – 04 November 2012</a:t>
            </a:r>
            <a:endParaRPr lang="en-US" sz="2400" b="1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97067" y="35221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6E004-F12B-4F5D-8BC2-F72E133A53D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600" y="228600"/>
            <a:ext cx="8686800" cy="51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spAutoFit/>
          </a:bodyPr>
          <a:lstStyle/>
          <a:p>
            <a:pPr algn="ctr">
              <a:lnSpc>
                <a:spcPts val="3200"/>
              </a:lnSpc>
            </a:pPr>
            <a:r>
              <a:rPr lang="en-GB" sz="3200" b="1" i="1" dirty="0" smtClean="0">
                <a:solidFill>
                  <a:srgbClr val="0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NLDAS:  Flood Monitoring</a:t>
            </a:r>
            <a:endParaRPr lang="en-US" sz="3200" b="1" i="1" dirty="0">
              <a:solidFill>
                <a:srgbClr val="000000"/>
              </a:solidFill>
              <a:latin typeface="Verdana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228600"/>
            <a:ext cx="8686800" cy="51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prstTxWarp prst="textNoShape">
              <a:avLst/>
            </a:prstTxWarp>
            <a:spAutoFit/>
          </a:bodyPr>
          <a:lstStyle/>
          <a:p>
            <a:pPr algn="ctr">
              <a:lnSpc>
                <a:spcPts val="3200"/>
              </a:lnSpc>
            </a:pPr>
            <a:r>
              <a:rPr lang="en-GB" sz="3200" b="1" i="1" dirty="0" smtClean="0">
                <a:solidFill>
                  <a:srgbClr val="000000"/>
                </a:solidFill>
                <a:latin typeface="Verdana" charset="0"/>
                <a:ea typeface="Arial Unicode MS" pitchFamily="34" charset="-128"/>
                <a:cs typeface="Arial Unicode MS" pitchFamily="34" charset="-128"/>
              </a:rPr>
              <a:t>NLDAS:  Evaluation and Validation</a:t>
            </a:r>
            <a:endParaRPr lang="en-US" sz="3200" b="1" i="1" dirty="0">
              <a:solidFill>
                <a:srgbClr val="000000"/>
              </a:solidFill>
              <a:latin typeface="Verdana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70FF6-21CD-FD41-A411-CC7E109411F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489325" y="5291138"/>
            <a:ext cx="184150" cy="2746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endParaRPr lang="en-US" sz="120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5" name="Picture 7" descr="test"/>
          <p:cNvPicPr>
            <a:picLocks noChangeArrowheads="1"/>
          </p:cNvPicPr>
          <p:nvPr/>
        </p:nvPicPr>
        <p:blipFill rotWithShape="1">
          <a:blip r:embed="rId2" cstate="print"/>
          <a:srcRect l="13863" t="5712" r="13770"/>
          <a:stretch/>
        </p:blipFill>
        <p:spPr bwMode="auto">
          <a:xfrm>
            <a:off x="228599" y="3196936"/>
            <a:ext cx="4343400" cy="297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431119" y="6172200"/>
            <a:ext cx="3938361" cy="52322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/>
                <a:cs typeface="Verdana"/>
              </a:rPr>
              <a:t>Monthly </a:t>
            </a:r>
            <a:r>
              <a:rPr lang="en-US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/>
                <a:cs typeface="Verdana"/>
              </a:rPr>
              <a:t>streamflow</a:t>
            </a: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/>
                <a:cs typeface="Verdana"/>
              </a:rPr>
              <a:t> anomaly correlation</a:t>
            </a:r>
          </a:p>
          <a:p>
            <a:pPr algn="ctr"/>
            <a:r>
              <a:rPr lang="en-US" sz="1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Verdana"/>
                <a:cs typeface="Verdana"/>
              </a:rPr>
              <a:t>(</a:t>
            </a: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/>
                <a:cs typeface="Verdana"/>
              </a:rPr>
              <a:t>1979-2007 USGS measured </a:t>
            </a:r>
            <a:r>
              <a:rPr lang="en-US" sz="14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Verdana"/>
                <a:cs typeface="Verdana"/>
              </a:rPr>
              <a:t>streamflow</a:t>
            </a:r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/>
                <a:cs typeface="Verdana"/>
              </a:rPr>
              <a:t>)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3404741" y="5315109"/>
            <a:ext cx="1064993" cy="52322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0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/>
                <a:cs typeface="Verdana"/>
              </a:rPr>
              <a:t>Ensemble Mean</a:t>
            </a:r>
          </a:p>
        </p:txBody>
      </p:sp>
      <p:pic>
        <p:nvPicPr>
          <p:cNvPr id="18" name="Picture 12" descr="test"/>
          <p:cNvPicPr>
            <a:picLocks noChangeArrowheads="1"/>
          </p:cNvPicPr>
          <p:nvPr/>
        </p:nvPicPr>
        <p:blipFill rotWithShape="1">
          <a:blip r:embed="rId3" cstate="print"/>
          <a:srcRect l="4039" t="32878" r="853" b="3516"/>
          <a:stretch/>
        </p:blipFill>
        <p:spPr bwMode="auto">
          <a:xfrm>
            <a:off x="4572000" y="3196936"/>
            <a:ext cx="4343400" cy="2971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228600" y="822960"/>
            <a:ext cx="8686800" cy="21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marL="284163" indent="-284163" eaLnBrk="0" hangingPunct="0">
              <a:spcAft>
                <a:spcPts val="8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Verdana"/>
                <a:cs typeface="Verdana"/>
              </a:rPr>
              <a:t>•</a:t>
            </a:r>
            <a:r>
              <a:rPr lang="en-US" sz="2400" dirty="0">
                <a:latin typeface="Verdana"/>
                <a:cs typeface="Verdana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Energy flux validations from tower sites:  net radiation, sensible, latent &amp; ground heat fluxes.</a:t>
            </a:r>
          </a:p>
          <a:p>
            <a:pPr marL="284163" indent="-284163" eaLnBrk="0" hangingPunct="0">
              <a:spcAft>
                <a:spcPts val="8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Verdana"/>
                <a:cs typeface="Verdana"/>
              </a:rPr>
              <a:t>•</a:t>
            </a:r>
            <a:r>
              <a:rPr lang="en-US" sz="2400" dirty="0">
                <a:latin typeface="Verdana"/>
                <a:cs typeface="Verdana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Water budget:  evaporation, total runoff/</a:t>
            </a:r>
            <a:r>
              <a:rPr lang="en-US" sz="2400" dirty="0" err="1" smtClean="0">
                <a:solidFill>
                  <a:srgbClr val="000000"/>
                </a:solidFill>
                <a:latin typeface="Verdana"/>
                <a:cs typeface="Verdana"/>
              </a:rPr>
              <a:t>streamflow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.</a:t>
            </a:r>
          </a:p>
          <a:p>
            <a:pPr marL="284163" indent="-284163" eaLnBrk="0" hangingPunct="0">
              <a:spcAft>
                <a:spcPts val="80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Verdana"/>
                <a:cs typeface="Verdana"/>
              </a:rPr>
              <a:t>•</a:t>
            </a:r>
            <a:r>
              <a:rPr lang="en-US" sz="2400" dirty="0">
                <a:latin typeface="Verdana"/>
                <a:cs typeface="Verdana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Verdana"/>
                <a:cs typeface="Verdana"/>
              </a:rPr>
              <a:t>State variables:  soil moisture, soil temperature, skin temperature, snow water equivalent, snow cover.</a:t>
            </a:r>
            <a:endParaRPr lang="en-GB" sz="2400" dirty="0">
              <a:latin typeface="Verdana" charset="0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4710087" y="6172200"/>
            <a:ext cx="4067227" cy="52322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Verdana"/>
                <a:cs typeface="Verdana"/>
              </a:rPr>
              <a:t>Daily top 1m soil moisture anomaly</a:t>
            </a:r>
          </a:p>
          <a:p>
            <a:pPr algn="ctr"/>
            <a:r>
              <a:rPr lang="en-US" sz="1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Verdana"/>
                <a:cs typeface="Verdana"/>
              </a:rPr>
              <a:t>correlation (2002-2009 US SCAN Network)</a:t>
            </a:r>
            <a:endParaRPr lang="en-US" sz="1400" dirty="0">
              <a:effectLst>
                <a:outerShdw blurRad="38100" dist="38100" dir="2700000" algn="tl">
                  <a:srgbClr val="000000"/>
                </a:outerShdw>
              </a:effectLst>
              <a:latin typeface="Verdana"/>
              <a:cs typeface="Verdana"/>
            </a:endParaRPr>
          </a:p>
        </p:txBody>
      </p:sp>
      <p:pic>
        <p:nvPicPr>
          <p:cNvPr id="23" name="Picture 12" descr="test"/>
          <p:cNvPicPr>
            <a:picLocks noChangeArrowheads="1"/>
          </p:cNvPicPr>
          <p:nvPr/>
        </p:nvPicPr>
        <p:blipFill rotWithShape="1">
          <a:blip r:embed="rId3" cstate="print"/>
          <a:srcRect l="10416" r="43981" b="67542"/>
          <a:stretch/>
        </p:blipFill>
        <p:spPr bwMode="auto">
          <a:xfrm>
            <a:off x="8077200" y="3196937"/>
            <a:ext cx="838200" cy="460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838200" y="2895600"/>
            <a:ext cx="299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(Xia et al., JGR, 2012a; 2012b)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0" y="2895600"/>
            <a:ext cx="428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(Xia et al., 2013, J. Hydrology, under review)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xmlns="" val="16423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3979</TotalTime>
  <Words>1415</Words>
  <Application>Microsoft Office PowerPoint</Application>
  <PresentationFormat>On-screen Show (4:3)</PresentationFormat>
  <Paragraphs>240</Paragraphs>
  <Slides>17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Drawing</vt:lpstr>
      <vt:lpstr>         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EMC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Jun Du</dc:creator>
  <cp:lastModifiedBy>Youlong Xia</cp:lastModifiedBy>
  <cp:revision>338</cp:revision>
  <cp:lastPrinted>2012-05-23T20:09:22Z</cp:lastPrinted>
  <dcterms:created xsi:type="dcterms:W3CDTF">2011-05-16T19:30:04Z</dcterms:created>
  <dcterms:modified xsi:type="dcterms:W3CDTF">2013-09-04T15:53:39Z</dcterms:modified>
</cp:coreProperties>
</file>